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3"/>
  </p:notesMasterIdLst>
  <p:sldIdLst>
    <p:sldId id="256" r:id="rId2"/>
    <p:sldId id="282" r:id="rId3"/>
    <p:sldId id="257" r:id="rId4"/>
    <p:sldId id="258" r:id="rId5"/>
    <p:sldId id="279" r:id="rId6"/>
    <p:sldId id="274" r:id="rId7"/>
    <p:sldId id="275" r:id="rId8"/>
    <p:sldId id="280" r:id="rId9"/>
    <p:sldId id="259" r:id="rId10"/>
    <p:sldId id="281" r:id="rId11"/>
    <p:sldId id="276" r:id="rId12"/>
    <p:sldId id="283" r:id="rId13"/>
    <p:sldId id="261" r:id="rId14"/>
    <p:sldId id="262" r:id="rId15"/>
    <p:sldId id="277" r:id="rId16"/>
    <p:sldId id="263" r:id="rId17"/>
    <p:sldId id="278" r:id="rId18"/>
    <p:sldId id="264" r:id="rId19"/>
    <p:sldId id="265" r:id="rId20"/>
    <p:sldId id="266" r:id="rId21"/>
    <p:sldId id="267"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BODIAN Lydia" initials="LNS"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679D"/>
    <a:srgbClr val="C0B2E5"/>
    <a:srgbClr val="9E97C9"/>
    <a:srgbClr val="000000"/>
    <a:srgbClr val="E6E6E6"/>
    <a:srgbClr val="A89FC1"/>
    <a:srgbClr val="8B7FAD"/>
    <a:srgbClr val="8073A5"/>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9289" autoAdjust="0"/>
  </p:normalViewPr>
  <p:slideViewPr>
    <p:cSldViewPr snapToGrid="0">
      <p:cViewPr varScale="1">
        <p:scale>
          <a:sx n="118" d="100"/>
          <a:sy n="118" d="100"/>
        </p:scale>
        <p:origin x="20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673050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fe74199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fe74199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i="1" dirty="0" smtClean="0">
                <a:latin typeface="Arial" panose="020B0604020202020204" pitchFamily="34" charset="0"/>
                <a:ea typeface="Times New Roman"/>
                <a:cs typeface="Arial" panose="020B0604020202020204" pitchFamily="34" charset="0"/>
                <a:sym typeface="Times New Roman"/>
              </a:rPr>
              <a:t>Photo Credit: Waterton Glacier International Peace Park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©NPS</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r>
              <a:rPr lang="en"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a:t>
            </a:r>
            <a:r>
              <a:rPr lang="en" sz="11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Note that all of the photos in this presentation are of Waterton Glacier International Peace </a:t>
            </a:r>
            <a:r>
              <a:rPr lang="en"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Park</a:t>
            </a:r>
            <a:r>
              <a:rPr lang="hr-HR"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 Canada and USA</a:t>
            </a:r>
            <a:r>
              <a:rPr lang="en"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 </a:t>
            </a:r>
            <a:endParaRPr sz="11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US"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sz="1100" b="1"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Context and Purpose</a:t>
            </a:r>
            <a:r>
              <a:rPr lang="en-US" sz="1100" b="1"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 of Lesson 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chemeClr val="dk1"/>
                </a:solidFill>
                <a:latin typeface="Arial" panose="020B0604020202020204" pitchFamily="34" charset="0"/>
                <a:ea typeface="Times New Roman"/>
                <a:cs typeface="Arial" panose="020B0604020202020204" pitchFamily="34" charset="0"/>
                <a:sym typeface="Times New Roman"/>
              </a:rPr>
              <a:t>This Lesson seeks to i</a:t>
            </a:r>
            <a:r>
              <a:rPr lang="en-US" dirty="0" smtClean="0">
                <a:solidFill>
                  <a:schemeClr val="dk1"/>
                </a:solidFill>
                <a:latin typeface="Arial" panose="020B0604020202020204" pitchFamily="34" charset="0"/>
                <a:ea typeface="Times New Roman"/>
                <a:cs typeface="Arial" panose="020B0604020202020204" pitchFamily="34" charset="0"/>
                <a:sym typeface="Times New Roman"/>
              </a:rPr>
              <a:t>ntroduce the learners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US" dirty="0" smtClean="0">
                <a:solidFill>
                  <a:schemeClr val="dk1"/>
                </a:solidFill>
                <a:latin typeface="Arial" panose="020B0604020202020204" pitchFamily="34" charset="0"/>
                <a:ea typeface="Times New Roman"/>
                <a:cs typeface="Arial" panose="020B0604020202020204" pitchFamily="34" charset="0"/>
                <a:sym typeface="Times New Roman"/>
              </a:rPr>
              <a:t>to transboundary conservation governance and the different structures of shared governance. The purpose is to:</a:t>
            </a:r>
          </a:p>
          <a:p>
            <a:pPr marL="457200" lvl="0" indent="-298450" rtl="0">
              <a:lnSpc>
                <a:spcPct val="115000"/>
              </a:lnSpc>
              <a:spcBef>
                <a:spcPts val="0"/>
              </a:spcBef>
              <a:spcAft>
                <a:spcPts val="0"/>
              </a:spcAft>
              <a:buClr>
                <a:schemeClr val="dk1"/>
              </a:buClr>
              <a:buSzPts val="1100"/>
              <a:buFont typeface="Times New Roman"/>
              <a:buChar char="●"/>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Introduce</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concepts and </a:t>
            </a:r>
            <a:r>
              <a:rPr lang="en-US" dirty="0" smtClean="0">
                <a:solidFill>
                  <a:schemeClr val="dk1"/>
                </a:solidFill>
                <a:latin typeface="Arial" panose="020B0604020202020204" pitchFamily="34" charset="0"/>
                <a:ea typeface="Times New Roman"/>
                <a:cs typeface="Arial" panose="020B0604020202020204" pitchFamily="34" charset="0"/>
                <a:sym typeface="Times New Roman"/>
              </a:rPr>
              <a:t>general principles of transboundary conservation governance</a:t>
            </a: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Describe the nature of transboundary conservation governance as a shared governance type and its defining characteristics </a:t>
            </a:r>
          </a:p>
          <a:p>
            <a:pPr marL="457200" lvl="0" indent="-298450" rtl="0">
              <a:lnSpc>
                <a:spcPct val="115000"/>
              </a:lnSpc>
              <a:spcBef>
                <a:spcPts val="0"/>
              </a:spcBef>
              <a:spcAft>
                <a:spcPts val="0"/>
              </a:spcAft>
              <a:buClr>
                <a:schemeClr val="dk1"/>
              </a:buClr>
              <a:buSzPts val="1100"/>
              <a:buFont typeface="Times New Roman"/>
              <a:buChar char="●"/>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Define and differentiate formal and informal governance structures and discuss the advantages and disadvantages of these structures with respect to transboundary conservation governance. </a:t>
            </a:r>
            <a:endParaRPr lang="en" b="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Clr>
                <a:schemeClr val="dk1"/>
              </a:buClr>
              <a:buSzPts val="1100"/>
              <a:buFont typeface="Arial"/>
              <a:buNone/>
            </a:pPr>
            <a:endParaRPr lang="en" b="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Clr>
                <a:schemeClr val="dk1"/>
              </a:buClr>
              <a:buSzPts val="1100"/>
              <a:buFont typeface="Arial"/>
              <a:buNone/>
            </a:pPr>
            <a:r>
              <a:rPr lang="en" b="1" dirty="0" smtClean="0">
                <a:solidFill>
                  <a:schemeClr val="dk1"/>
                </a:solidFill>
                <a:latin typeface="Arial" panose="020B0604020202020204" pitchFamily="34" charset="0"/>
                <a:ea typeface="Times New Roman"/>
                <a:cs typeface="Arial" panose="020B0604020202020204" pitchFamily="34" charset="0"/>
                <a:sym typeface="Times New Roman"/>
              </a:rPr>
              <a:t>Supplemental</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 b="1" dirty="0">
                <a:solidFill>
                  <a:schemeClr val="dk1"/>
                </a:solidFill>
                <a:latin typeface="Arial" panose="020B0604020202020204" pitchFamily="34" charset="0"/>
                <a:ea typeface="Times New Roman"/>
                <a:cs typeface="Arial" panose="020B0604020202020204" pitchFamily="34" charset="0"/>
                <a:sym typeface="Times New Roman"/>
              </a:rPr>
              <a:t>Reading</a:t>
            </a:r>
            <a:r>
              <a:rPr lang="en" dirty="0">
                <a:solidFill>
                  <a:schemeClr val="dk1"/>
                </a:solidFill>
                <a:latin typeface="Arial" panose="020B0604020202020204" pitchFamily="34" charset="0"/>
                <a:ea typeface="Times New Roman"/>
                <a:cs typeface="Arial" panose="020B0604020202020204" pitchFamily="34" charset="0"/>
                <a:sym typeface="Times New Roman"/>
              </a:rPr>
              <a:t>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IUCN</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 WCPA</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Best</a:t>
            </a:r>
            <a:r>
              <a:rPr lang="hr-HR" i="1" baseline="0" dirty="0" smtClean="0">
                <a:solidFill>
                  <a:schemeClr val="dk1"/>
                </a:solidFill>
                <a:latin typeface="Arial" panose="020B0604020202020204" pitchFamily="34" charset="0"/>
                <a:ea typeface="Times New Roman"/>
                <a:cs typeface="Arial" panose="020B0604020202020204" pitchFamily="34" charset="0"/>
                <a:sym typeface="Times New Roman"/>
              </a:rPr>
              <a:t> Practice Guidelines</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Transboundary </a:t>
            </a:r>
            <a:r>
              <a:rPr lang="en" i="1" dirty="0">
                <a:solidFill>
                  <a:schemeClr val="dk1"/>
                </a:solidFill>
                <a:latin typeface="Arial" panose="020B0604020202020204" pitchFamily="34" charset="0"/>
                <a:ea typeface="Times New Roman"/>
                <a:cs typeface="Arial" panose="020B0604020202020204" pitchFamily="34" charset="0"/>
                <a:sym typeface="Times New Roman"/>
              </a:rPr>
              <a:t>Conservation: A systematic and integrated approach (Pgs. 45–55</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a:t>
            </a:r>
            <a:endParaRPr i="1"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i="1" dirty="0">
                <a:solidFill>
                  <a:schemeClr val="dk1"/>
                </a:solidFill>
                <a:latin typeface="Arial" panose="020B0604020202020204" pitchFamily="34" charset="0"/>
                <a:ea typeface="Times New Roman"/>
                <a:cs typeface="Arial" panose="020B0604020202020204" pitchFamily="34" charset="0"/>
                <a:sym typeface="Times New Roman"/>
              </a:rPr>
              <a:t>IUCN Guidelines for Protected Areas Legislation (PA Guidelines) (Pgs. 40–46</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a:t>
            </a:r>
            <a:endParaRPr lang="hr-HR"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IUCN Best Practice </a:t>
            </a:r>
            <a:r>
              <a:rPr lang="hr-HR" i="1" baseline="0" dirty="0" smtClean="0">
                <a:solidFill>
                  <a:schemeClr val="dk1"/>
                </a:solidFill>
                <a:latin typeface="Arial" panose="020B0604020202020204" pitchFamily="34" charset="0"/>
                <a:ea typeface="Times New Roman"/>
                <a:cs typeface="Arial" panose="020B0604020202020204" pitchFamily="34" charset="0"/>
                <a:sym typeface="Times New Roman"/>
              </a:rPr>
              <a:t>Guidelines</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sz="1100" b="0" i="1" u="none" strike="noStrike" cap="none" dirty="0" smtClean="0">
                <a:solidFill>
                  <a:srgbClr val="000000"/>
                </a:solidFill>
                <a:effectLst/>
                <a:latin typeface="Arial"/>
                <a:ea typeface="Arial"/>
                <a:cs typeface="Arial"/>
                <a:sym typeface="Arial"/>
              </a:rPr>
              <a:t>Governance of Protected Areas: From Understanding to Action</a:t>
            </a:r>
            <a:r>
              <a:rPr lang="hr-HR" sz="1100" b="0" i="1" u="none" strike="noStrike" cap="none" dirty="0" smtClean="0">
                <a:solidFill>
                  <a:srgbClr val="000000"/>
                </a:solidFill>
                <a:effectLst/>
                <a:latin typeface="Arial"/>
                <a:ea typeface="Arial"/>
                <a:cs typeface="Arial"/>
                <a:sym typeface="Arial"/>
              </a:rPr>
              <a:t> (Pgs. 10-29, 32-36)</a:t>
            </a:r>
            <a:endParaRPr lang="hr-HR"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158750" lvl="0" indent="0" rtl="0">
              <a:lnSpc>
                <a:spcPct val="115000"/>
              </a:lnSpc>
              <a:spcBef>
                <a:spcPts val="0"/>
              </a:spcBef>
              <a:spcAft>
                <a:spcPts val="0"/>
              </a:spcAft>
              <a:buClr>
                <a:schemeClr val="dk1"/>
              </a:buClr>
              <a:buSzPts val="1100"/>
              <a:buFont typeface="Times New Roman"/>
              <a:buNone/>
            </a:pP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92486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fe741998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fe741998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i="1" dirty="0" smtClean="0">
                <a:latin typeface="Arial" panose="020B0604020202020204" pitchFamily="34" charset="0"/>
                <a:ea typeface="Times New Roman"/>
                <a:cs typeface="Arial" panose="020B0604020202020204" pitchFamily="34" charset="0"/>
                <a:sym typeface="Times New Roman"/>
              </a:rPr>
              <a:t>Photo Credit: Waterton Glacier International Peace Park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Maja Vasilijević</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en-US"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This slide provides another opportunity for discussion before going on to present characteristics of transboundary governance. It may be useful</a:t>
            </a:r>
            <a:r>
              <a:rPr lang="en-US" baseline="0" dirty="0" smtClean="0">
                <a:latin typeface="Arial" panose="020B0604020202020204" pitchFamily="34" charset="0"/>
                <a:ea typeface="Times New Roman"/>
                <a:cs typeface="Arial" panose="020B0604020202020204" pitchFamily="34" charset="0"/>
                <a:sym typeface="Times New Roman"/>
              </a:rPr>
              <a:t> where participants have some experience with transboundary governance and would benefit from sharing ideas.</a:t>
            </a:r>
            <a:endParaRPr lang="en-US"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en-US"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Discussion</a:t>
            </a:r>
          </a:p>
          <a:p>
            <a:pPr marL="0" lvl="0" indent="0" rtl="0">
              <a:lnSpc>
                <a:spcPct val="115000"/>
              </a:lnSpc>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Use this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slide to start a discussion. Ask learners:</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special about transboundary governance?</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are the key characteristics of transboundary governance? What is necessary to make transboundary governance a success?</a:t>
            </a:r>
          </a:p>
          <a:p>
            <a:pPr marL="0" lvl="0"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Pause the slideshow and take notes on the slide itself to record learner’s responses. Duplicate the slide if you need more space. Afterwards, responses can be shared with learners.</a:t>
            </a:r>
          </a:p>
        </p:txBody>
      </p:sp>
    </p:spTree>
    <p:extLst>
      <p:ext uri="{BB962C8B-B14F-4D97-AF65-F5344CB8AC3E}">
        <p14:creationId xmlns:p14="http://schemas.microsoft.com/office/powerpoint/2010/main" val="380703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fe741998e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fe741998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i="1" dirty="0" smtClean="0">
                <a:latin typeface="Arial" panose="020B0604020202020204" pitchFamily="34" charset="0"/>
                <a:ea typeface="Times New Roman"/>
                <a:cs typeface="Arial" panose="020B0604020202020204" pitchFamily="34" charset="0"/>
                <a:sym typeface="Times New Roman"/>
              </a:rPr>
              <a:t>Photo Credit: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Waterton Glacier International Peace Park </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©Maja Vasilijević</a:t>
            </a:r>
            <a:endParaRPr lang="en-GB" dirty="0" smtClean="0">
              <a:latin typeface="Arial" panose="020B0604020202020204" pitchFamily="34" charset="0"/>
              <a:ea typeface="Times New Roman"/>
              <a:cs typeface="Arial" panose="020B0604020202020204" pitchFamily="34" charset="0"/>
              <a:sym typeface="Times New Roman"/>
            </a:endParaRPr>
          </a:p>
          <a:p>
            <a:pPr marL="0" marR="0" lvl="0" indent="0" algn="l" rtl="0">
              <a:lnSpc>
                <a:spcPct val="115000"/>
              </a:lnSpc>
              <a:spcBef>
                <a:spcPts val="0"/>
              </a:spcBef>
              <a:spcAft>
                <a:spcPts val="0"/>
              </a:spcAft>
              <a:buNone/>
            </a:pPr>
            <a:endParaRPr lang="hr-HR" dirty="0" smtClean="0">
              <a:latin typeface="Arial" panose="020B0604020202020204" pitchFamily="34" charset="0"/>
              <a:ea typeface="Times New Roman"/>
              <a:cs typeface="Arial" panose="020B0604020202020204" pitchFamily="34" charset="0"/>
              <a:sym typeface="Times New Roman"/>
            </a:endParaRPr>
          </a:p>
          <a:p>
            <a:pPr marL="0" marR="0" lvl="0" indent="0" algn="l" rtl="0">
              <a:lnSpc>
                <a:spcPct val="115000"/>
              </a:lnSpc>
              <a:spcBef>
                <a:spcPts val="0"/>
              </a:spcBef>
              <a:spcAft>
                <a:spcPts val="0"/>
              </a:spcAft>
              <a:buNone/>
            </a:pPr>
            <a:r>
              <a:rPr lang="hr-HR" b="1" dirty="0" smtClean="0">
                <a:latin typeface="Arial" panose="020B0604020202020204" pitchFamily="34" charset="0"/>
                <a:ea typeface="Times New Roman"/>
                <a:cs typeface="Arial" panose="020B0604020202020204" pitchFamily="34" charset="0"/>
                <a:sym typeface="Times New Roman"/>
              </a:rPr>
              <a:t>Governance implications of TBCAs</a:t>
            </a:r>
            <a:endParaRPr lang="en-GB" b="1" dirty="0" smtClean="0">
              <a:latin typeface="Arial" panose="020B0604020202020204" pitchFamily="34" charset="0"/>
              <a:ea typeface="Times New Roman"/>
              <a:cs typeface="Arial" panose="020B0604020202020204" pitchFamily="34" charset="0"/>
              <a:sym typeface="Times New Roman"/>
            </a:endParaRPr>
          </a:p>
          <a:p>
            <a:pPr marL="0" marR="0" lvl="0" indent="0" algn="l" rtl="0">
              <a:lnSpc>
                <a:spcPct val="115000"/>
              </a:lnSpc>
              <a:spcBef>
                <a:spcPts val="0"/>
              </a:spcBef>
              <a:spcAft>
                <a:spcPts val="0"/>
              </a:spcAft>
              <a:buNone/>
            </a:pPr>
            <a:r>
              <a:rPr lang="en-GB" dirty="0" smtClean="0">
                <a:latin typeface="Arial" panose="020B0604020202020204" pitchFamily="34" charset="0"/>
                <a:ea typeface="Times New Roman"/>
                <a:cs typeface="Arial" panose="020B0604020202020204" pitchFamily="34" charset="0"/>
                <a:sym typeface="Times New Roman"/>
              </a:rPr>
              <a:t>To</a:t>
            </a:r>
            <a:r>
              <a:rPr lang="en-GB" baseline="0" dirty="0" smtClean="0">
                <a:latin typeface="Arial" panose="020B0604020202020204" pitchFamily="34" charset="0"/>
                <a:ea typeface="Times New Roman"/>
                <a:cs typeface="Arial" panose="020B0604020202020204" pitchFamily="34" charset="0"/>
                <a:sym typeface="Times New Roman"/>
              </a:rPr>
              <a:t> understand TBCA governance, start by understanding what are the characteristics of TBCAs with special implications for governance. This slide introduces characteristics of TBCAs with governance implications. The next slide describes characteristics for TBCA governance.</a:t>
            </a:r>
            <a:endParaRPr lang="en-GB" dirty="0" smtClean="0">
              <a:latin typeface="Arial" panose="020B0604020202020204" pitchFamily="34" charset="0"/>
              <a:ea typeface="Times New Roman"/>
              <a:cs typeface="Arial" panose="020B0604020202020204" pitchFamily="34" charset="0"/>
              <a:sym typeface="Times New Roman"/>
            </a:endParaRPr>
          </a:p>
          <a:p>
            <a:pPr marL="0" marR="0" lvl="0" indent="0" algn="l" rtl="0">
              <a:lnSpc>
                <a:spcPct val="115000"/>
              </a:lnSpc>
              <a:spcBef>
                <a:spcPts val="0"/>
              </a:spcBef>
              <a:spcAft>
                <a:spcPts val="0"/>
              </a:spcAft>
              <a:buNone/>
            </a:pPr>
            <a:endParaRPr lang="en-GB" dirty="0" smtClean="0">
              <a:latin typeface="Arial" panose="020B0604020202020204" pitchFamily="34" charset="0"/>
              <a:ea typeface="Times New Roman"/>
              <a:cs typeface="Arial" panose="020B0604020202020204" pitchFamily="34" charset="0"/>
              <a:sym typeface="Times New Roman"/>
            </a:endParaRPr>
          </a:p>
          <a:p>
            <a:pPr marL="0" marR="0" lvl="0" indent="0" algn="l" rtl="0">
              <a:lnSpc>
                <a:spcPct val="115000"/>
              </a:lnSpc>
              <a:spcBef>
                <a:spcPts val="0"/>
              </a:spcBef>
              <a:spcAft>
                <a:spcPts val="0"/>
              </a:spcAft>
              <a:buNone/>
            </a:pPr>
            <a:r>
              <a:rPr lang="en-GB" dirty="0" smtClean="0">
                <a:latin typeface="Arial" panose="020B0604020202020204" pitchFamily="34" charset="0"/>
                <a:ea typeface="Times New Roman"/>
                <a:cs typeface="Arial" panose="020B0604020202020204" pitchFamily="34" charset="0"/>
                <a:sym typeface="Times New Roman"/>
              </a:rPr>
              <a:t>Principal</a:t>
            </a:r>
            <a:r>
              <a:rPr lang="en-GB" baseline="0" dirty="0" smtClean="0">
                <a:latin typeface="Arial" panose="020B0604020202020204" pitchFamily="34" charset="0"/>
                <a:ea typeface="Times New Roman"/>
                <a:cs typeface="Arial" panose="020B0604020202020204" pitchFamily="34" charset="0"/>
                <a:sym typeface="Times New Roman"/>
              </a:rPr>
              <a:t> characteristics of TBCAs</a:t>
            </a:r>
            <a:r>
              <a:rPr lang="en-US" baseline="0" dirty="0" smtClean="0">
                <a:latin typeface="Arial" panose="020B0604020202020204" pitchFamily="34" charset="0"/>
                <a:ea typeface="Times New Roman"/>
                <a:cs typeface="Arial" panose="020B0604020202020204" pitchFamily="34" charset="0"/>
                <a:sym typeface="Times New Roman"/>
              </a:rPr>
              <a:t> with governance implications</a:t>
            </a:r>
            <a:r>
              <a:rPr lang="hr-HR" baseline="0" dirty="0" smtClean="0">
                <a:latin typeface="Arial" panose="020B0604020202020204" pitchFamily="34" charset="0"/>
                <a:ea typeface="Times New Roman"/>
                <a:cs typeface="Arial" panose="020B0604020202020204" pitchFamily="34" charset="0"/>
                <a:sym typeface="Times New Roman"/>
              </a:rPr>
              <a:t>:</a:t>
            </a:r>
          </a:p>
          <a:p>
            <a:pPr marL="457200" lvl="0" indent="-298450" rtl="0">
              <a:lnSpc>
                <a:spcPct val="115000"/>
              </a:lnSpc>
              <a:spcBef>
                <a:spcPts val="0"/>
              </a:spcBef>
              <a:spcAft>
                <a:spcPts val="0"/>
              </a:spcAft>
              <a:buClr>
                <a:schemeClr val="dk1"/>
              </a:buClr>
              <a:buSzPts val="1100"/>
              <a:buFont typeface="Times New Roman"/>
              <a:buChar char="●"/>
            </a:pPr>
            <a:r>
              <a:rPr lang="hr-HR" baseline="0" dirty="0" smtClean="0">
                <a:latin typeface="Arial" panose="020B0604020202020204" pitchFamily="34" charset="0"/>
                <a:ea typeface="Times New Roman"/>
                <a:cs typeface="Arial" panose="020B0604020202020204" pitchFamily="34" charset="0"/>
                <a:sym typeface="Times New Roman"/>
              </a:rPr>
              <a:t>TBCAs are complex socio-environmental systems</a:t>
            </a: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latin typeface="Arial" panose="020B0604020202020204" pitchFamily="34" charset="0"/>
                <a:ea typeface="Times New Roman"/>
                <a:cs typeface="Arial" panose="020B0604020202020204" pitchFamily="34" charset="0"/>
                <a:sym typeface="Times New Roman"/>
              </a:rPr>
              <a:t>They may include multiple approaches to land use and land tenure </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sz="1800" baseline="0" dirty="0" smtClean="0">
                <a:latin typeface="Arial" panose="020B0604020202020204" pitchFamily="34" charset="0"/>
                <a:ea typeface="Times New Roman"/>
                <a:cs typeface="Arial" panose="020B0604020202020204" pitchFamily="34" charset="0"/>
                <a:sym typeface="Times New Roman"/>
              </a:rPr>
              <a:t>There can be m</a:t>
            </a:r>
            <a:r>
              <a:rPr lang="en-GB" sz="1800" dirty="0" smtClean="0">
                <a:latin typeface="Arial" panose="020B0604020202020204" pitchFamily="34" charset="0"/>
                <a:ea typeface="Times New Roman"/>
                <a:cs typeface="Arial" panose="020B0604020202020204" pitchFamily="34" charset="0"/>
                <a:sym typeface="Times New Roman"/>
              </a:rPr>
              <a:t>any actors working at many levels</a:t>
            </a:r>
            <a:endParaRPr lang="hr-HR" sz="180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sz="1800" dirty="0" smtClean="0">
                <a:latin typeface="Arial" panose="020B0604020202020204" pitchFamily="34" charset="0"/>
                <a:ea typeface="Times New Roman"/>
                <a:cs typeface="Arial" panose="020B0604020202020204" pitchFamily="34" charset="0"/>
                <a:sym typeface="Times New Roman"/>
              </a:rPr>
              <a:t>Within</a:t>
            </a:r>
            <a:r>
              <a:rPr lang="en-GB" sz="1800" baseline="0" dirty="0" smtClean="0">
                <a:latin typeface="Arial" panose="020B0604020202020204" pitchFamily="34" charset="0"/>
                <a:ea typeface="Times New Roman"/>
                <a:cs typeface="Arial" panose="020B0604020202020204" pitchFamily="34" charset="0"/>
                <a:sym typeface="Times New Roman"/>
              </a:rPr>
              <a:t> a TBCA there can be a range of different types of governance arrangements</a:t>
            </a:r>
            <a:r>
              <a:rPr lang="hr-HR" sz="1800" baseline="0" dirty="0" smtClean="0">
                <a:latin typeface="Arial" panose="020B0604020202020204" pitchFamily="34" charset="0"/>
                <a:ea typeface="Times New Roman"/>
                <a:cs typeface="Arial" panose="020B0604020202020204" pitchFamily="34" charset="0"/>
                <a:sym typeface="Times New Roman"/>
              </a:rPr>
              <a:t>.</a:t>
            </a:r>
            <a:endParaRPr lang="en-GB" sz="1800" baseline="0" dirty="0" smtClean="0">
              <a:latin typeface="Arial" panose="020B0604020202020204" pitchFamily="34" charset="0"/>
              <a:ea typeface="Times New Roman"/>
              <a:cs typeface="Arial" panose="020B0604020202020204" pitchFamily="34" charset="0"/>
              <a:sym typeface="Times New Roman"/>
            </a:endParaRPr>
          </a:p>
          <a:p>
            <a:pPr marL="171450" marR="0" lvl="0" indent="-171450" algn="l" rtl="0">
              <a:lnSpc>
                <a:spcPct val="115000"/>
              </a:lnSpc>
              <a:spcBef>
                <a:spcPts val="0"/>
              </a:spcBef>
              <a:spcAft>
                <a:spcPts val="0"/>
              </a:spcAft>
            </a:pPr>
            <a:endParaRPr lang="en-GB" sz="1800" baseline="0" dirty="0" smtClean="0">
              <a:latin typeface="Arial" panose="020B0604020202020204" pitchFamily="34" charset="0"/>
              <a:ea typeface="Times New Roman"/>
              <a:cs typeface="Arial" panose="020B0604020202020204" pitchFamily="34" charset="0"/>
              <a:sym typeface="Times New Roman"/>
            </a:endParaRPr>
          </a:p>
          <a:p>
            <a:pPr marL="0" marR="0" lvl="0" indent="0" algn="l" rtl="0">
              <a:lnSpc>
                <a:spcPct val="115000"/>
              </a:lnSpc>
              <a:spcBef>
                <a:spcPts val="0"/>
              </a:spcBef>
              <a:spcAft>
                <a:spcPts val="0"/>
              </a:spcAft>
              <a:buNone/>
            </a:pPr>
            <a:r>
              <a:rPr lang="en-GB" sz="1800" baseline="0" dirty="0" smtClean="0">
                <a:latin typeface="Arial" panose="020B0604020202020204" pitchFamily="34" charset="0"/>
                <a:ea typeface="Times New Roman"/>
                <a:cs typeface="Arial" panose="020B0604020202020204" pitchFamily="34" charset="0"/>
                <a:sym typeface="Times New Roman"/>
              </a:rPr>
              <a:t>These characteristics have implications for transboundary conservation governance. Governance structures will need to be able to:</a:t>
            </a:r>
            <a:endParaRPr lang="hr-HR" sz="180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sz="1800" baseline="0" dirty="0" smtClean="0">
                <a:latin typeface="Arial" panose="020B0604020202020204" pitchFamily="34" charset="0"/>
                <a:ea typeface="Times New Roman"/>
                <a:cs typeface="Arial" panose="020B0604020202020204" pitchFamily="34" charset="0"/>
                <a:sym typeface="Times New Roman"/>
              </a:rPr>
              <a:t>Ensure cooperative management, involving multiple sectors, users and actors across levels</a:t>
            </a:r>
            <a:endParaRPr lang="hr-HR" sz="180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sz="1800" baseline="0" dirty="0" smtClean="0">
                <a:latin typeface="Arial" panose="020B0604020202020204" pitchFamily="34" charset="0"/>
                <a:ea typeface="Times New Roman"/>
                <a:cs typeface="Arial" panose="020B0604020202020204" pitchFamily="34" charset="0"/>
                <a:sym typeface="Times New Roman"/>
              </a:rPr>
              <a:t>Provide mechanisms for managing and resolving conflicts</a:t>
            </a:r>
            <a:endParaRPr lang="hr-HR" sz="180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sz="1800" baseline="0" dirty="0" smtClean="0">
                <a:latin typeface="Arial" panose="020B0604020202020204" pitchFamily="34" charset="0"/>
                <a:ea typeface="Times New Roman"/>
                <a:cs typeface="Arial" panose="020B0604020202020204" pitchFamily="34" charset="0"/>
                <a:sym typeface="Times New Roman"/>
              </a:rPr>
              <a:t>Enable participation of multiple actors</a:t>
            </a:r>
            <a:endParaRPr lang="hr-HR" sz="180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sz="1800" baseline="0" dirty="0" smtClean="0">
                <a:latin typeface="Arial" panose="020B0604020202020204" pitchFamily="34" charset="0"/>
                <a:ea typeface="Times New Roman"/>
                <a:cs typeface="Arial" panose="020B0604020202020204" pitchFamily="34" charset="0"/>
                <a:sym typeface="Times New Roman"/>
              </a:rPr>
              <a:t>Ensure institutional and financial coordination across sectors and levels</a:t>
            </a:r>
            <a:endParaRPr lang="hr-HR" sz="180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sz="1800" baseline="0" dirty="0" smtClean="0">
                <a:latin typeface="Arial" panose="020B0604020202020204" pitchFamily="34" charset="0"/>
                <a:ea typeface="Times New Roman"/>
                <a:cs typeface="Arial" panose="020B0604020202020204" pitchFamily="34" charset="0"/>
                <a:sym typeface="Times New Roman"/>
              </a:rPr>
              <a:t>Adapt to changing circumstances – there is often a process from informal to more formalized governance over time.</a:t>
            </a:r>
          </a:p>
        </p:txBody>
      </p:sp>
    </p:spTree>
    <p:extLst>
      <p:ext uri="{BB962C8B-B14F-4D97-AF65-F5344CB8AC3E}">
        <p14:creationId xmlns:p14="http://schemas.microsoft.com/office/powerpoint/2010/main" val="203601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fe741998e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fe741998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i="1" dirty="0">
                <a:latin typeface="Arial" panose="020B0604020202020204" pitchFamily="34" charset="0"/>
                <a:ea typeface="Times New Roman"/>
                <a:cs typeface="Arial" panose="020B0604020202020204" pitchFamily="34" charset="0"/>
                <a:sym typeface="Times New Roman"/>
              </a:rPr>
              <a:t>Photo Credit</a:t>
            </a:r>
            <a:r>
              <a:rPr lang="en" i="1" dirty="0" smtClean="0">
                <a:latin typeface="Arial" panose="020B0604020202020204" pitchFamily="34" charset="0"/>
                <a:ea typeface="Times New Roman"/>
                <a:cs typeface="Arial" panose="020B0604020202020204" pitchFamily="34" charset="0"/>
                <a:sym typeface="Times New Roman"/>
              </a:rPr>
              <a:t>:</a:t>
            </a:r>
            <a:r>
              <a:rPr lang="en" i="1" baseline="0" dirty="0" smtClean="0">
                <a:latin typeface="Arial" panose="020B0604020202020204" pitchFamily="34" charset="0"/>
                <a:ea typeface="Times New Roman"/>
                <a:cs typeface="Arial" panose="020B0604020202020204" pitchFamily="34" charset="0"/>
                <a:sym typeface="Times New Roman"/>
              </a:rPr>
              <a:t> </a:t>
            </a:r>
            <a:r>
              <a:rPr lang="en-GB" i="1" dirty="0" smtClean="0">
                <a:latin typeface="Arial" panose="020B0604020202020204" pitchFamily="34" charset="0"/>
                <a:ea typeface="Times New Roman"/>
                <a:cs typeface="Arial" panose="020B0604020202020204" pitchFamily="34" charset="0"/>
                <a:sym typeface="Times New Roman"/>
              </a:rPr>
              <a:t>Waterton Glacier International Peace Park </a:t>
            </a:r>
            <a:r>
              <a:rPr lang="en" i="1" dirty="0" smtClean="0">
                <a:latin typeface="Arial" panose="020B0604020202020204" pitchFamily="34" charset="0"/>
                <a:ea typeface="Times New Roman"/>
                <a:cs typeface="Arial" panose="020B0604020202020204" pitchFamily="34" charset="0"/>
                <a:sym typeface="Times New Roman"/>
              </a:rPr>
              <a:t>(Canada</a:t>
            </a:r>
            <a:r>
              <a:rPr lang="hr-HR" i="1" dirty="0" smtClean="0">
                <a:latin typeface="Arial" panose="020B0604020202020204" pitchFamily="34" charset="0"/>
                <a:ea typeface="Times New Roman"/>
                <a:cs typeface="Arial" panose="020B0604020202020204" pitchFamily="34" charset="0"/>
                <a:sym typeface="Times New Roman"/>
              </a:rPr>
              <a:t> and United States</a:t>
            </a:r>
            <a:r>
              <a:rPr lang="en" i="1" dirty="0" smtClean="0">
                <a:latin typeface="Arial" panose="020B0604020202020204" pitchFamily="34" charset="0"/>
                <a:ea typeface="Times New Roman"/>
                <a:cs typeface="Arial" panose="020B0604020202020204" pitchFamily="34" charset="0"/>
                <a:sym typeface="Times New Roman"/>
              </a:rPr>
              <a:t>)</a:t>
            </a:r>
            <a:r>
              <a:rPr lang="hr-HR" i="1" dirty="0" smtClean="0">
                <a:latin typeface="Arial" panose="020B0604020202020204" pitchFamily="34" charset="0"/>
                <a:ea typeface="Times New Roman"/>
                <a:cs typeface="Arial" panose="020B0604020202020204" pitchFamily="34" charset="0"/>
                <a:sym typeface="Times New Roman"/>
              </a:rPr>
              <a:t> </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©Maja Vasilijević</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 (top)</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 Camero</a:t>
            </a:r>
            <a:r>
              <a:rPr lang="en" i="1" baseline="0" dirty="0" smtClean="0">
                <a:solidFill>
                  <a:schemeClr val="dk1"/>
                </a:solidFill>
                <a:latin typeface="Arial" panose="020B0604020202020204" pitchFamily="34" charset="0"/>
                <a:ea typeface="Times New Roman"/>
                <a:cs typeface="Arial" panose="020B0604020202020204" pitchFamily="34" charset="0"/>
                <a:sym typeface="Times New Roman"/>
              </a:rPr>
              <a:t>n Lake in Waterton Lakes National Park (Alberta, Canada)</a:t>
            </a:r>
            <a:r>
              <a:rPr lang="en" i="0"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 i="1" baseline="0" dirty="0" smtClean="0">
                <a:solidFill>
                  <a:schemeClr val="dk1"/>
                </a:solidFill>
                <a:latin typeface="Arial" panose="020B0604020202020204" pitchFamily="34" charset="0"/>
                <a:ea typeface="Times New Roman"/>
                <a:cs typeface="Arial" panose="020B0604020202020204" pitchFamily="34" charset="0"/>
                <a:sym typeface="Times New Roman"/>
              </a:rPr>
              <a:t>Michael Rogers</a:t>
            </a:r>
            <a:r>
              <a:rPr lang="hr-HR" i="1" baseline="0" dirty="0" smtClean="0">
                <a:solidFill>
                  <a:schemeClr val="dk1"/>
                </a:solidFill>
                <a:latin typeface="Arial" panose="020B0604020202020204" pitchFamily="34" charset="0"/>
                <a:ea typeface="Times New Roman"/>
                <a:cs typeface="Arial" panose="020B0604020202020204" pitchFamily="34" charset="0"/>
                <a:sym typeface="Times New Roman"/>
              </a:rPr>
              <a:t> (bottom)</a:t>
            </a:r>
            <a:endParaRPr lang="en-GB"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hr-HR" i="1" baseline="0"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hr-HR" b="1" i="0" baseline="0" dirty="0" smtClean="0">
                <a:latin typeface="Arial" panose="020B0604020202020204" pitchFamily="34" charset="0"/>
                <a:ea typeface="Times New Roman"/>
                <a:cs typeface="Arial" panose="020B0604020202020204" pitchFamily="34" charset="0"/>
                <a:sym typeface="Times New Roman"/>
              </a:rPr>
              <a:t>Characteristics of effective transboundary conservation governance</a:t>
            </a:r>
            <a:endParaRPr lang="en" b="1" i="0" baseline="0"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 i="0" baseline="0" dirty="0" smtClean="0">
                <a:latin typeface="Arial" panose="020B0604020202020204" pitchFamily="34" charset="0"/>
                <a:ea typeface="Times New Roman"/>
                <a:cs typeface="Arial" panose="020B0604020202020204" pitchFamily="34" charset="0"/>
                <a:sym typeface="Times New Roman"/>
              </a:rPr>
              <a:t>There is no single model of transboundary conservation governance. However, multiple characteristics have been identified that exist in successful transboundary conservation governance arrangements.</a:t>
            </a:r>
            <a:endParaRPr lang="hr-HR" i="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b="0" dirty="0" smtClean="0">
                <a:latin typeface="Arial" panose="020B0604020202020204" pitchFamily="34" charset="0"/>
                <a:ea typeface="Times New Roman"/>
                <a:cs typeface="Arial" panose="020B0604020202020204" pitchFamily="34" charset="0"/>
                <a:sym typeface="Times New Roman"/>
              </a:rPr>
              <a:t>Leadership</a:t>
            </a:r>
            <a:r>
              <a:rPr lang="en" b="0" dirty="0">
                <a:latin typeface="Arial" panose="020B0604020202020204" pitchFamily="34" charset="0"/>
                <a:ea typeface="Times New Roman"/>
                <a:cs typeface="Arial" panose="020B0604020202020204" pitchFamily="34" charset="0"/>
                <a:sym typeface="Times New Roman"/>
              </a:rPr>
              <a:t>: This requires willingness to share </a:t>
            </a:r>
            <a:r>
              <a:rPr lang="en" b="0" dirty="0" smtClean="0">
                <a:latin typeface="Arial" panose="020B0604020202020204" pitchFamily="34" charset="0"/>
                <a:ea typeface="Times New Roman"/>
                <a:cs typeface="Arial" panose="020B0604020202020204" pitchFamily="34" charset="0"/>
                <a:sym typeface="Times New Roman"/>
              </a:rPr>
              <a:t>authority,</a:t>
            </a:r>
            <a:r>
              <a:rPr lang="en" b="0" baseline="0" dirty="0" smtClean="0">
                <a:latin typeface="Arial" panose="020B0604020202020204" pitchFamily="34" charset="0"/>
                <a:ea typeface="Times New Roman"/>
                <a:cs typeface="Arial" panose="020B0604020202020204" pitchFamily="34" charset="0"/>
                <a:sym typeface="Times New Roman"/>
              </a:rPr>
              <a:t> </a:t>
            </a:r>
            <a:r>
              <a:rPr lang="en" b="0" dirty="0" smtClean="0">
                <a:latin typeface="Arial" panose="020B0604020202020204" pitchFamily="34" charset="0"/>
                <a:ea typeface="Times New Roman"/>
                <a:cs typeface="Arial" panose="020B0604020202020204" pitchFamily="34" charset="0"/>
                <a:sym typeface="Times New Roman"/>
              </a:rPr>
              <a:t>forge </a:t>
            </a:r>
            <a:r>
              <a:rPr lang="en" b="0" dirty="0">
                <a:latin typeface="Arial" panose="020B0604020202020204" pitchFamily="34" charset="0"/>
                <a:ea typeface="Times New Roman"/>
                <a:cs typeface="Arial" panose="020B0604020202020204" pitchFamily="34" charset="0"/>
                <a:sym typeface="Times New Roman"/>
              </a:rPr>
              <a:t>alliances </a:t>
            </a:r>
            <a:r>
              <a:rPr lang="en" b="0" dirty="0" smtClean="0">
                <a:latin typeface="Arial" panose="020B0604020202020204" pitchFamily="34" charset="0"/>
                <a:ea typeface="Times New Roman"/>
                <a:cs typeface="Arial" panose="020B0604020202020204" pitchFamily="34" charset="0"/>
                <a:sym typeface="Times New Roman"/>
              </a:rPr>
              <a:t>with people holding different interests and viewpoints</a:t>
            </a:r>
            <a:r>
              <a:rPr lang="en" b="0" baseline="0" dirty="0" smtClean="0">
                <a:latin typeface="Arial" panose="020B0604020202020204" pitchFamily="34" charset="0"/>
                <a:ea typeface="Times New Roman"/>
                <a:cs typeface="Arial" panose="020B0604020202020204" pitchFamily="34" charset="0"/>
                <a:sym typeface="Times New Roman"/>
              </a:rPr>
              <a:t> </a:t>
            </a:r>
            <a:r>
              <a:rPr lang="en" b="0" dirty="0" smtClean="0">
                <a:latin typeface="Arial" panose="020B0604020202020204" pitchFamily="34" charset="0"/>
                <a:ea typeface="Times New Roman"/>
                <a:cs typeface="Arial" panose="020B0604020202020204" pitchFamily="34" charset="0"/>
                <a:sym typeface="Times New Roman"/>
              </a:rPr>
              <a:t>towards </a:t>
            </a:r>
            <a:r>
              <a:rPr lang="en" b="0" dirty="0">
                <a:latin typeface="Arial" panose="020B0604020202020204" pitchFamily="34" charset="0"/>
                <a:ea typeface="Times New Roman"/>
                <a:cs typeface="Arial" panose="020B0604020202020204" pitchFamily="34" charset="0"/>
                <a:sym typeface="Times New Roman"/>
              </a:rPr>
              <a:t>a common conservation goal. </a:t>
            </a:r>
            <a:r>
              <a:rPr lang="en" b="0" dirty="0" smtClean="0">
                <a:latin typeface="Arial" panose="020B0604020202020204" pitchFamily="34" charset="0"/>
                <a:ea typeface="Times New Roman"/>
                <a:cs typeface="Arial" panose="020B0604020202020204" pitchFamily="34" charset="0"/>
                <a:sym typeface="Times New Roman"/>
              </a:rPr>
              <a:t>It requires different types of leaders to enable and sustain action.</a:t>
            </a:r>
            <a:endParaRPr lang="hr-HR" b="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b="0" dirty="0" smtClean="0">
                <a:latin typeface="Arial" panose="020B0604020202020204" pitchFamily="34" charset="0"/>
                <a:ea typeface="Times New Roman"/>
                <a:cs typeface="Arial" panose="020B0604020202020204" pitchFamily="34" charset="0"/>
                <a:sym typeface="Times New Roman"/>
              </a:rPr>
              <a:t>Representation</a:t>
            </a:r>
            <a:r>
              <a:rPr lang="en" b="0" dirty="0">
                <a:latin typeface="Arial" panose="020B0604020202020204" pitchFamily="34" charset="0"/>
                <a:ea typeface="Times New Roman"/>
                <a:cs typeface="Arial" panose="020B0604020202020204" pitchFamily="34" charset="0"/>
                <a:sym typeface="Times New Roman"/>
              </a:rPr>
              <a:t>: The identification of relevant stakeholders and their participatory roles in the governance process. This also concerns the balance of power within the area. </a:t>
            </a:r>
            <a:endParaRPr lang="hr-HR" b="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b="0" dirty="0" smtClean="0">
                <a:latin typeface="Arial" panose="020B0604020202020204" pitchFamily="34" charset="0"/>
                <a:ea typeface="Times New Roman"/>
                <a:cs typeface="Arial" panose="020B0604020202020204" pitchFamily="34" charset="0"/>
                <a:sym typeface="Times New Roman"/>
              </a:rPr>
              <a:t>Public </a:t>
            </a:r>
            <a:r>
              <a:rPr lang="en" b="0" dirty="0">
                <a:latin typeface="Arial" panose="020B0604020202020204" pitchFamily="34" charset="0"/>
                <a:ea typeface="Times New Roman"/>
                <a:cs typeface="Arial" panose="020B0604020202020204" pitchFamily="34" charset="0"/>
                <a:sym typeface="Times New Roman"/>
              </a:rPr>
              <a:t>participation: </a:t>
            </a:r>
            <a:r>
              <a:rPr lang="en" b="0" dirty="0" smtClean="0">
                <a:latin typeface="Arial" panose="020B0604020202020204" pitchFamily="34" charset="0"/>
                <a:ea typeface="Times New Roman"/>
                <a:cs typeface="Arial" panose="020B0604020202020204" pitchFamily="34" charset="0"/>
                <a:sym typeface="Times New Roman"/>
              </a:rPr>
              <a:t>Strategies to </a:t>
            </a:r>
            <a:r>
              <a:rPr lang="en" b="0" dirty="0">
                <a:latin typeface="Arial" panose="020B0604020202020204" pitchFamily="34" charset="0"/>
                <a:ea typeface="Times New Roman"/>
                <a:cs typeface="Arial" panose="020B0604020202020204" pitchFamily="34" charset="0"/>
                <a:sym typeface="Times New Roman"/>
              </a:rPr>
              <a:t>involve government agencies, local communities, private landowners, NGOs, Indigenous Peoples, rightsholders and other stakeholders. </a:t>
            </a:r>
            <a:endParaRPr lang="hr-HR" b="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b="0" dirty="0" smtClean="0">
                <a:latin typeface="Arial" panose="020B0604020202020204" pitchFamily="34" charset="0"/>
                <a:ea typeface="Times New Roman"/>
                <a:cs typeface="Arial" panose="020B0604020202020204" pitchFamily="34" charset="0"/>
                <a:sym typeface="Times New Roman"/>
              </a:rPr>
              <a:t>Function </a:t>
            </a:r>
            <a:r>
              <a:rPr lang="en" b="0" dirty="0">
                <a:latin typeface="Arial" panose="020B0604020202020204" pitchFamily="34" charset="0"/>
                <a:ea typeface="Times New Roman"/>
                <a:cs typeface="Arial" panose="020B0604020202020204" pitchFamily="34" charset="0"/>
                <a:sym typeface="Times New Roman"/>
              </a:rPr>
              <a:t>and </a:t>
            </a:r>
            <a:r>
              <a:rPr lang="en" b="0" dirty="0" smtClean="0">
                <a:latin typeface="Arial" panose="020B0604020202020204" pitchFamily="34" charset="0"/>
                <a:ea typeface="Times New Roman"/>
                <a:cs typeface="Arial" panose="020B0604020202020204" pitchFamily="34" charset="0"/>
                <a:sym typeface="Times New Roman"/>
              </a:rPr>
              <a:t>scope</a:t>
            </a:r>
            <a:r>
              <a:rPr lang="en" b="0" dirty="0">
                <a:latin typeface="Arial" panose="020B0604020202020204" pitchFamily="34" charset="0"/>
                <a:ea typeface="Times New Roman"/>
                <a:cs typeface="Arial" panose="020B0604020202020204" pitchFamily="34" charset="0"/>
                <a:sym typeface="Times New Roman"/>
              </a:rPr>
              <a:t>: The </a:t>
            </a:r>
            <a:r>
              <a:rPr lang="en" b="0" dirty="0" smtClean="0">
                <a:latin typeface="Arial" panose="020B0604020202020204" pitchFamily="34" charset="0"/>
                <a:ea typeface="Times New Roman"/>
                <a:cs typeface="Arial" panose="020B0604020202020204" pitchFamily="34" charset="0"/>
                <a:sym typeface="Times New Roman"/>
              </a:rPr>
              <a:t>role and geographic </a:t>
            </a:r>
            <a:r>
              <a:rPr lang="en" b="0" dirty="0">
                <a:latin typeface="Arial" panose="020B0604020202020204" pitchFamily="34" charset="0"/>
                <a:ea typeface="Times New Roman"/>
                <a:cs typeface="Arial" panose="020B0604020202020204" pitchFamily="34" charset="0"/>
                <a:sym typeface="Times New Roman"/>
              </a:rPr>
              <a:t>area of interest and its relationship </a:t>
            </a:r>
            <a:r>
              <a:rPr lang="en" b="0" dirty="0" smtClean="0">
                <a:latin typeface="Arial" panose="020B0604020202020204" pitchFamily="34" charset="0"/>
                <a:ea typeface="Times New Roman"/>
                <a:cs typeface="Arial" panose="020B0604020202020204" pitchFamily="34" charset="0"/>
                <a:sym typeface="Times New Roman"/>
              </a:rPr>
              <a:t>to </a:t>
            </a:r>
            <a:r>
              <a:rPr lang="en" b="0" dirty="0">
                <a:latin typeface="Arial" panose="020B0604020202020204" pitchFamily="34" charset="0"/>
                <a:ea typeface="Times New Roman"/>
                <a:cs typeface="Arial" panose="020B0604020202020204" pitchFamily="34" charset="0"/>
                <a:sym typeface="Times New Roman"/>
              </a:rPr>
              <a:t>other social and political entities within the region. </a:t>
            </a:r>
            <a:endParaRPr lang="hr-HR" b="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b="0" dirty="0" smtClean="0">
                <a:latin typeface="Arial" panose="020B0604020202020204" pitchFamily="34" charset="0"/>
                <a:ea typeface="Times New Roman"/>
                <a:cs typeface="Arial" panose="020B0604020202020204" pitchFamily="34" charset="0"/>
                <a:sym typeface="Times New Roman"/>
              </a:rPr>
              <a:t>Authority</a:t>
            </a:r>
            <a:r>
              <a:rPr lang="en" b="0" dirty="0">
                <a:latin typeface="Arial" panose="020B0604020202020204" pitchFamily="34" charset="0"/>
                <a:ea typeface="Times New Roman"/>
                <a:cs typeface="Arial" panose="020B0604020202020204" pitchFamily="34" charset="0"/>
                <a:sym typeface="Times New Roman"/>
              </a:rPr>
              <a:t>, </a:t>
            </a:r>
            <a:r>
              <a:rPr lang="en" b="0" dirty="0" smtClean="0">
                <a:latin typeface="Arial" panose="020B0604020202020204" pitchFamily="34" charset="0"/>
                <a:ea typeface="Times New Roman"/>
                <a:cs typeface="Arial" panose="020B0604020202020204" pitchFamily="34" charset="0"/>
                <a:sym typeface="Times New Roman"/>
              </a:rPr>
              <a:t>legitimacy </a:t>
            </a:r>
            <a:r>
              <a:rPr lang="en" b="0" dirty="0">
                <a:latin typeface="Arial" panose="020B0604020202020204" pitchFamily="34" charset="0"/>
                <a:ea typeface="Times New Roman"/>
                <a:cs typeface="Arial" panose="020B0604020202020204" pitchFamily="34" charset="0"/>
                <a:sym typeface="Times New Roman"/>
              </a:rPr>
              <a:t>and accountability: Determining the degree of legal authority, alignment of public and political aims, and the level </a:t>
            </a:r>
            <a:r>
              <a:rPr lang="en" b="0" dirty="0" smtClean="0">
                <a:latin typeface="Arial" panose="020B0604020202020204" pitchFamily="34" charset="0"/>
                <a:ea typeface="Times New Roman"/>
                <a:cs typeface="Arial" panose="020B0604020202020204" pitchFamily="34" charset="0"/>
                <a:sym typeface="Times New Roman"/>
              </a:rPr>
              <a:t>of </a:t>
            </a:r>
            <a:r>
              <a:rPr lang="en" b="0" dirty="0">
                <a:latin typeface="Arial" panose="020B0604020202020204" pitchFamily="34" charset="0"/>
                <a:ea typeface="Times New Roman"/>
                <a:cs typeface="Arial" panose="020B0604020202020204" pitchFamily="34" charset="0"/>
                <a:sym typeface="Times New Roman"/>
              </a:rPr>
              <a:t>formal or informal </a:t>
            </a:r>
            <a:r>
              <a:rPr lang="en" b="0" dirty="0" smtClean="0">
                <a:latin typeface="Arial" panose="020B0604020202020204" pitchFamily="34" charset="0"/>
                <a:ea typeface="Times New Roman"/>
                <a:cs typeface="Arial" panose="020B0604020202020204" pitchFamily="34" charset="0"/>
                <a:sym typeface="Times New Roman"/>
              </a:rPr>
              <a:t>organization (formal and informal recognition; linking informal arrangements to formal decision-making systems). </a:t>
            </a:r>
            <a:endParaRPr lang="hr-HR" b="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b="0" dirty="0" smtClean="0">
                <a:latin typeface="Arial" panose="020B0604020202020204" pitchFamily="34" charset="0"/>
                <a:ea typeface="Times New Roman"/>
                <a:cs typeface="Arial" panose="020B0604020202020204" pitchFamily="34" charset="0"/>
                <a:sym typeface="Times New Roman"/>
              </a:rPr>
              <a:t>Learning</a:t>
            </a:r>
            <a:r>
              <a:rPr lang="en" b="0" dirty="0">
                <a:latin typeface="Arial" panose="020B0604020202020204" pitchFamily="34" charset="0"/>
                <a:ea typeface="Times New Roman"/>
                <a:cs typeface="Arial" panose="020B0604020202020204" pitchFamily="34" charset="0"/>
                <a:sym typeface="Times New Roman"/>
              </a:rPr>
              <a:t>: The process of collecting, </a:t>
            </a:r>
            <a:r>
              <a:rPr lang="en" b="0" dirty="0" smtClean="0">
                <a:latin typeface="Arial" panose="020B0604020202020204" pitchFamily="34" charset="0"/>
                <a:ea typeface="Times New Roman"/>
                <a:cs typeface="Arial" panose="020B0604020202020204" pitchFamily="34" charset="0"/>
                <a:sym typeface="Times New Roman"/>
              </a:rPr>
              <a:t>analyzing </a:t>
            </a:r>
            <a:r>
              <a:rPr lang="en" b="0" dirty="0">
                <a:latin typeface="Arial" panose="020B0604020202020204" pitchFamily="34" charset="0"/>
                <a:ea typeface="Times New Roman"/>
                <a:cs typeface="Arial" panose="020B0604020202020204" pitchFamily="34" charset="0"/>
                <a:sym typeface="Times New Roman"/>
              </a:rPr>
              <a:t>and facilitating scientific and </a:t>
            </a:r>
            <a:r>
              <a:rPr lang="en" b="0" dirty="0" smtClean="0">
                <a:latin typeface="Arial" panose="020B0604020202020204" pitchFamily="34" charset="0"/>
                <a:ea typeface="Times New Roman"/>
                <a:cs typeface="Arial" panose="020B0604020202020204" pitchFamily="34" charset="0"/>
                <a:sym typeface="Times New Roman"/>
              </a:rPr>
              <a:t>public learning,</a:t>
            </a:r>
            <a:r>
              <a:rPr lang="en" b="0" baseline="0" dirty="0" smtClean="0">
                <a:latin typeface="Arial" panose="020B0604020202020204" pitchFamily="34" charset="0"/>
                <a:ea typeface="Times New Roman"/>
                <a:cs typeface="Arial" panose="020B0604020202020204" pitchFamily="34" charset="0"/>
                <a:sym typeface="Times New Roman"/>
              </a:rPr>
              <a:t> the recognition and application of Indigenous and traditional knowledge.</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b="0" dirty="0" smtClean="0">
                <a:latin typeface="Arial" panose="020B0604020202020204" pitchFamily="34" charset="0"/>
                <a:ea typeface="Times New Roman"/>
                <a:cs typeface="Arial" panose="020B0604020202020204" pitchFamily="34" charset="0"/>
                <a:sym typeface="Times New Roman"/>
              </a:rPr>
              <a:t>Decision-making</a:t>
            </a:r>
            <a:r>
              <a:rPr lang="en" b="0" dirty="0">
                <a:latin typeface="Arial" panose="020B0604020202020204" pitchFamily="34" charset="0"/>
                <a:ea typeface="Times New Roman"/>
                <a:cs typeface="Arial" panose="020B0604020202020204" pitchFamily="34" charset="0"/>
                <a:sym typeface="Times New Roman"/>
              </a:rPr>
              <a:t>: The </a:t>
            </a:r>
            <a:r>
              <a:rPr lang="en" b="0" dirty="0" smtClean="0">
                <a:latin typeface="Arial" panose="020B0604020202020204" pitchFamily="34" charset="0"/>
                <a:ea typeface="Times New Roman"/>
                <a:cs typeface="Arial" panose="020B0604020202020204" pitchFamily="34" charset="0"/>
                <a:sym typeface="Times New Roman"/>
              </a:rPr>
              <a:t>type </a:t>
            </a:r>
            <a:r>
              <a:rPr lang="en" b="0" dirty="0">
                <a:latin typeface="Arial" panose="020B0604020202020204" pitchFamily="34" charset="0"/>
                <a:ea typeface="Times New Roman"/>
                <a:cs typeface="Arial" panose="020B0604020202020204" pitchFamily="34" charset="0"/>
                <a:sym typeface="Times New Roman"/>
              </a:rPr>
              <a:t>of decision </a:t>
            </a:r>
            <a:r>
              <a:rPr lang="en" b="0" dirty="0" smtClean="0">
                <a:latin typeface="Arial" panose="020B0604020202020204" pitchFamily="34" charset="0"/>
                <a:ea typeface="Times New Roman"/>
                <a:cs typeface="Arial" panose="020B0604020202020204" pitchFamily="34" charset="0"/>
                <a:sym typeface="Times New Roman"/>
              </a:rPr>
              <a:t>rules, roles </a:t>
            </a:r>
            <a:r>
              <a:rPr lang="en" b="0" dirty="0">
                <a:latin typeface="Arial" panose="020B0604020202020204" pitchFamily="34" charset="0"/>
                <a:ea typeface="Times New Roman"/>
                <a:cs typeface="Arial" panose="020B0604020202020204" pitchFamily="34" charset="0"/>
                <a:sym typeface="Times New Roman"/>
              </a:rPr>
              <a:t>and responsibilities of representatives and the nature of decisions as mandatory of voluntary. </a:t>
            </a:r>
            <a:endParaRPr lang="hr-HR" b="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b="0" dirty="0" smtClean="0">
                <a:latin typeface="Arial" panose="020B0604020202020204" pitchFamily="34" charset="0"/>
                <a:ea typeface="Times New Roman"/>
                <a:cs typeface="Arial" panose="020B0604020202020204" pitchFamily="34" charset="0"/>
                <a:sym typeface="Times New Roman"/>
              </a:rPr>
              <a:t>Conflict </a:t>
            </a:r>
            <a:r>
              <a:rPr lang="en" b="0" dirty="0">
                <a:latin typeface="Arial" panose="020B0604020202020204" pitchFamily="34" charset="0"/>
                <a:ea typeface="Times New Roman"/>
                <a:cs typeface="Arial" panose="020B0604020202020204" pitchFamily="34" charset="0"/>
                <a:sym typeface="Times New Roman"/>
              </a:rPr>
              <a:t>resolution: This includes procedures to prevent, </a:t>
            </a:r>
            <a:r>
              <a:rPr lang="en" b="0" dirty="0" smtClean="0">
                <a:latin typeface="Arial" panose="020B0604020202020204" pitchFamily="34" charset="0"/>
                <a:ea typeface="Times New Roman"/>
                <a:cs typeface="Arial" panose="020B0604020202020204" pitchFamily="34" charset="0"/>
                <a:sym typeface="Times New Roman"/>
              </a:rPr>
              <a:t>manage </a:t>
            </a:r>
            <a:r>
              <a:rPr lang="en" b="0" dirty="0">
                <a:latin typeface="Arial" panose="020B0604020202020204" pitchFamily="34" charset="0"/>
                <a:ea typeface="Times New Roman"/>
                <a:cs typeface="Arial" panose="020B0604020202020204" pitchFamily="34" charset="0"/>
                <a:sym typeface="Times New Roman"/>
              </a:rPr>
              <a:t>and resolve conflicts. </a:t>
            </a:r>
            <a:endParaRPr lang="hr-HR" b="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b="0" dirty="0" smtClean="0">
                <a:latin typeface="Arial" panose="020B0604020202020204" pitchFamily="34" charset="0"/>
                <a:ea typeface="Times New Roman"/>
                <a:cs typeface="Arial" panose="020B0604020202020204" pitchFamily="34" charset="0"/>
                <a:sym typeface="Times New Roman"/>
              </a:rPr>
              <a:t>Adaptive </a:t>
            </a:r>
            <a:r>
              <a:rPr lang="en" b="0" dirty="0">
                <a:latin typeface="Arial" panose="020B0604020202020204" pitchFamily="34" charset="0"/>
                <a:ea typeface="Times New Roman"/>
                <a:cs typeface="Arial" panose="020B0604020202020204" pitchFamily="34" charset="0"/>
                <a:sym typeface="Times New Roman"/>
              </a:rPr>
              <a:t>management: Developing strategies to monitor and measure progress, support ongoing learning and adapt to change. </a:t>
            </a:r>
            <a:endParaRPr lang="hr-HR" b="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b="0" dirty="0" smtClean="0">
                <a:latin typeface="Arial" panose="020B0604020202020204" pitchFamily="34" charset="0"/>
                <a:ea typeface="Times New Roman"/>
                <a:cs typeface="Arial" panose="020B0604020202020204" pitchFamily="34" charset="0"/>
                <a:sym typeface="Times New Roman"/>
              </a:rPr>
              <a:t>Financing</a:t>
            </a:r>
            <a:r>
              <a:rPr lang="en" b="0" dirty="0">
                <a:latin typeface="Arial" panose="020B0604020202020204" pitchFamily="34" charset="0"/>
                <a:ea typeface="Times New Roman"/>
                <a:cs typeface="Arial" panose="020B0604020202020204" pitchFamily="34" charset="0"/>
                <a:sym typeface="Times New Roman"/>
              </a:rPr>
              <a:t>: Establishing </a:t>
            </a:r>
            <a:r>
              <a:rPr lang="en" dirty="0">
                <a:latin typeface="Arial" panose="020B0604020202020204" pitchFamily="34" charset="0"/>
                <a:ea typeface="Times New Roman"/>
                <a:cs typeface="Arial" panose="020B0604020202020204" pitchFamily="34" charset="0"/>
                <a:sym typeface="Times New Roman"/>
              </a:rPr>
              <a:t>sustainable financial support form the public, private or NGO sources and securing other income generating streams </a:t>
            </a:r>
            <a:r>
              <a:rPr lang="en" dirty="0" smtClean="0">
                <a:latin typeface="Arial" panose="020B0604020202020204" pitchFamily="34" charset="0"/>
                <a:ea typeface="Times New Roman"/>
                <a:cs typeface="Arial" panose="020B0604020202020204" pitchFamily="34" charset="0"/>
                <a:sym typeface="Times New Roman"/>
              </a:rPr>
              <a:t>from </a:t>
            </a:r>
            <a:r>
              <a:rPr lang="en" dirty="0">
                <a:latin typeface="Arial" panose="020B0604020202020204" pitchFamily="34" charset="0"/>
                <a:ea typeface="Times New Roman"/>
                <a:cs typeface="Arial" panose="020B0604020202020204" pitchFamily="34" charset="0"/>
                <a:sym typeface="Times New Roman"/>
              </a:rPr>
              <a:t>the value of the natural resource </a:t>
            </a:r>
            <a:r>
              <a:rPr lang="en" dirty="0" smtClean="0">
                <a:latin typeface="Arial" panose="020B0604020202020204" pitchFamily="34" charset="0"/>
                <a:ea typeface="Times New Roman"/>
                <a:cs typeface="Arial" panose="020B0604020202020204" pitchFamily="34" charset="0"/>
                <a:sym typeface="Times New Roman"/>
              </a:rPr>
              <a:t>base that can be used to sustain</a:t>
            </a:r>
            <a:r>
              <a:rPr lang="hr-HR" baseline="0" dirty="0" smtClean="0">
                <a:latin typeface="Arial" panose="020B0604020202020204" pitchFamily="34" charset="0"/>
                <a:ea typeface="Times New Roman"/>
                <a:cs typeface="Arial" panose="020B0604020202020204" pitchFamily="34" charset="0"/>
                <a:sym typeface="Times New Roman"/>
              </a:rPr>
              <a:t> transboundary conservation.</a:t>
            </a: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12683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fe741998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fe741998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smtClean="0">
                <a:latin typeface="Arial" panose="020B0604020202020204" pitchFamily="34" charset="0"/>
                <a:ea typeface="Times New Roman"/>
                <a:cs typeface="Arial" panose="020B0604020202020204" pitchFamily="34" charset="0"/>
                <a:sym typeface="Times New Roman"/>
              </a:rPr>
              <a:t>Photo Credit:</a:t>
            </a:r>
            <a:r>
              <a:rPr lang="en" i="1" baseline="0" dirty="0" smtClean="0">
                <a:latin typeface="Arial" panose="020B0604020202020204" pitchFamily="34" charset="0"/>
                <a:ea typeface="Times New Roman"/>
                <a:cs typeface="Arial" panose="020B0604020202020204" pitchFamily="34" charset="0"/>
                <a:sym typeface="Times New Roman"/>
              </a:rPr>
              <a:t> </a:t>
            </a:r>
            <a:r>
              <a:rPr lang="en-GB" i="1" dirty="0" smtClean="0">
                <a:latin typeface="Arial" panose="020B0604020202020204" pitchFamily="34" charset="0"/>
                <a:ea typeface="Times New Roman"/>
                <a:cs typeface="Arial" panose="020B0604020202020204" pitchFamily="34" charset="0"/>
                <a:sym typeface="Times New Roman"/>
              </a:rPr>
              <a:t>Waterton Glacier International Peace Park</a:t>
            </a:r>
            <a:r>
              <a:rPr lang="hr-HR" i="1" dirty="0" smtClean="0">
                <a:latin typeface="Arial" panose="020B0604020202020204" pitchFamily="34" charset="0"/>
                <a:ea typeface="Times New Roman"/>
                <a:cs typeface="Arial" panose="020B0604020202020204" pitchFamily="34" charset="0"/>
                <a:sym typeface="Times New Roman"/>
              </a:rPr>
              <a:t> </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©Maja Vasilijević</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 </a:t>
            </a:r>
          </a:p>
          <a:p>
            <a:pPr marL="0" lvl="0" indent="0" rtl="0">
              <a:spcBef>
                <a:spcPts val="0"/>
              </a:spcBef>
              <a:spcAft>
                <a:spcPts val="0"/>
              </a:spcAft>
              <a:buNone/>
            </a:pPr>
            <a:endParaRPr lang="hr-HR"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hr-HR" b="1" i="0" dirty="0" smtClean="0">
                <a:solidFill>
                  <a:schemeClr val="dk1"/>
                </a:solidFill>
                <a:latin typeface="Arial" panose="020B0604020202020204" pitchFamily="34" charset="0"/>
                <a:ea typeface="Times New Roman"/>
                <a:cs typeface="Arial" panose="020B0604020202020204" pitchFamily="34" charset="0"/>
                <a:sym typeface="Times New Roman"/>
              </a:rPr>
              <a:t>Models of transboundary governance</a:t>
            </a:r>
            <a:endParaRPr b="1" i="0"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 dirty="0" smtClean="0">
                <a:latin typeface="Arial" panose="020B0604020202020204" pitchFamily="34" charset="0"/>
                <a:ea typeface="Times New Roman"/>
                <a:cs typeface="Arial" panose="020B0604020202020204" pitchFamily="34" charset="0"/>
                <a:sym typeface="Times New Roman"/>
              </a:rPr>
              <a:t>The </a:t>
            </a:r>
            <a:r>
              <a:rPr lang="hr-HR" dirty="0" smtClean="0">
                <a:latin typeface="Arial" panose="020B0604020202020204" pitchFamily="34" charset="0"/>
                <a:ea typeface="Times New Roman"/>
                <a:cs typeface="Arial" panose="020B0604020202020204" pitchFamily="34" charset="0"/>
                <a:sym typeface="Times New Roman"/>
              </a:rPr>
              <a:t>model</a:t>
            </a:r>
            <a:r>
              <a:rPr lang="hr-HR" baseline="0" dirty="0" smtClean="0">
                <a:latin typeface="Arial" panose="020B0604020202020204" pitchFamily="34" charset="0"/>
                <a:ea typeface="Times New Roman"/>
                <a:cs typeface="Arial" panose="020B0604020202020204" pitchFamily="34" charset="0"/>
                <a:sym typeface="Times New Roman"/>
              </a:rPr>
              <a:t> of transboundary governance </a:t>
            </a:r>
            <a:r>
              <a:rPr lang="en" dirty="0" smtClean="0">
                <a:latin typeface="Arial" panose="020B0604020202020204" pitchFamily="34" charset="0"/>
                <a:ea typeface="Times New Roman"/>
                <a:cs typeface="Arial" panose="020B0604020202020204" pitchFamily="34" charset="0"/>
                <a:sym typeface="Times New Roman"/>
              </a:rPr>
              <a:t>should reflect the needs of the area concerned.</a:t>
            </a:r>
          </a:p>
          <a:p>
            <a:pPr marL="0" lvl="0" indent="0" rtl="0">
              <a:lnSpc>
                <a:spcPct val="115000"/>
              </a:lnSpc>
              <a:spcBef>
                <a:spcPts val="0"/>
              </a:spcBef>
              <a:spcAft>
                <a:spcPts val="0"/>
              </a:spcAft>
              <a:buNone/>
            </a:pPr>
            <a:endParaRPr lang="en"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 dirty="0" smtClean="0">
                <a:latin typeface="Arial" panose="020B0604020202020204" pitchFamily="34" charset="0"/>
                <a:ea typeface="Times New Roman"/>
                <a:cs typeface="Arial" panose="020B0604020202020204" pitchFamily="34" charset="0"/>
                <a:sym typeface="Times New Roman"/>
              </a:rPr>
              <a:t>The </a:t>
            </a:r>
            <a:r>
              <a:rPr lang="en" dirty="0">
                <a:latin typeface="Arial" panose="020B0604020202020204" pitchFamily="34" charset="0"/>
                <a:ea typeface="Times New Roman"/>
                <a:cs typeface="Arial" panose="020B0604020202020204" pitchFamily="34" charset="0"/>
                <a:sym typeface="Times New Roman"/>
              </a:rPr>
              <a:t>optimum governance model will involve making choices around the degree of formality, the actors and structures involved, the need to establish new governance structures and the need for structures to evolve and adapt over time. </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dirty="0" smtClean="0">
                <a:latin typeface="Arial" panose="020B0604020202020204" pitchFamily="34" charset="0"/>
                <a:ea typeface="Times New Roman"/>
                <a:cs typeface="Arial" panose="020B0604020202020204" pitchFamily="34" charset="0"/>
                <a:sym typeface="Times New Roman"/>
              </a:rPr>
              <a:t>A </a:t>
            </a:r>
            <a:r>
              <a:rPr lang="en" dirty="0">
                <a:latin typeface="Arial" panose="020B0604020202020204" pitchFamily="34" charset="0"/>
                <a:ea typeface="Times New Roman"/>
                <a:cs typeface="Arial" panose="020B0604020202020204" pitchFamily="34" charset="0"/>
                <a:sym typeface="Times New Roman"/>
              </a:rPr>
              <a:t>governance system can include both formal and informal governance practices and arrangements. Often, the use of both types results in a more comprehensive and competent governance structure. </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dirty="0" smtClean="0">
                <a:latin typeface="Arial" panose="020B0604020202020204" pitchFamily="34" charset="0"/>
                <a:ea typeface="Times New Roman"/>
                <a:cs typeface="Arial" panose="020B0604020202020204" pitchFamily="34" charset="0"/>
                <a:sym typeface="Times New Roman"/>
              </a:rPr>
              <a:t>Actors </a:t>
            </a:r>
            <a:r>
              <a:rPr lang="en" dirty="0">
                <a:latin typeface="Arial" panose="020B0604020202020204" pitchFamily="34" charset="0"/>
                <a:ea typeface="Times New Roman"/>
                <a:cs typeface="Arial" panose="020B0604020202020204" pitchFamily="34" charset="0"/>
                <a:sym typeface="Times New Roman"/>
              </a:rPr>
              <a:t>involved: Bringing the actors together requires collaborative structures, such as partnerships, networks, commissions, groups, alliances or specially established institutions with members from each participating country. The various actors may include governments, government agencies, NGOs, local communities, Indigenous Peoples and protected area administrations. </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dirty="0" smtClean="0">
                <a:latin typeface="Arial" panose="020B0604020202020204" pitchFamily="34" charset="0"/>
                <a:ea typeface="Times New Roman"/>
                <a:cs typeface="Arial" panose="020B0604020202020204" pitchFamily="34" charset="0"/>
                <a:sym typeface="Times New Roman"/>
              </a:rPr>
              <a:t>Creation </a:t>
            </a:r>
            <a:r>
              <a:rPr lang="en" dirty="0">
                <a:latin typeface="Arial" panose="020B0604020202020204" pitchFamily="34" charset="0"/>
                <a:ea typeface="Times New Roman"/>
                <a:cs typeface="Arial" panose="020B0604020202020204" pitchFamily="34" charset="0"/>
                <a:sym typeface="Times New Roman"/>
              </a:rPr>
              <a:t>of New Structures: Creating new </a:t>
            </a:r>
            <a:r>
              <a:rPr lang="en" dirty="0" smtClean="0">
                <a:latin typeface="Arial" panose="020B0604020202020204" pitchFamily="34" charset="0"/>
                <a:ea typeface="Times New Roman"/>
                <a:cs typeface="Arial" panose="020B0604020202020204" pitchFamily="34" charset="0"/>
                <a:sym typeface="Times New Roman"/>
              </a:rPr>
              <a:t>structures or institutions </a:t>
            </a:r>
            <a:r>
              <a:rPr lang="en" dirty="0">
                <a:latin typeface="Arial" panose="020B0604020202020204" pitchFamily="34" charset="0"/>
                <a:ea typeface="Times New Roman"/>
                <a:cs typeface="Arial" panose="020B0604020202020204" pitchFamily="34" charset="0"/>
                <a:sym typeface="Times New Roman"/>
              </a:rPr>
              <a:t>is needed where there is </a:t>
            </a:r>
            <a:r>
              <a:rPr lang="en" dirty="0" smtClean="0">
                <a:latin typeface="Arial" panose="020B0604020202020204" pitchFamily="34" charset="0"/>
                <a:ea typeface="Times New Roman"/>
                <a:cs typeface="Arial" panose="020B0604020202020204" pitchFamily="34" charset="0"/>
                <a:sym typeface="Times New Roman"/>
              </a:rPr>
              <a:t>a gap </a:t>
            </a:r>
            <a:r>
              <a:rPr lang="en" dirty="0">
                <a:latin typeface="Arial" panose="020B0604020202020204" pitchFamily="34" charset="0"/>
                <a:ea typeface="Times New Roman"/>
                <a:cs typeface="Arial" panose="020B0604020202020204" pitchFamily="34" charset="0"/>
                <a:sym typeface="Times New Roman"/>
              </a:rPr>
              <a:t>in governance that requires increased </a:t>
            </a:r>
            <a:r>
              <a:rPr lang="en" dirty="0" smtClean="0">
                <a:latin typeface="Arial" panose="020B0604020202020204" pitchFamily="34" charset="0"/>
                <a:ea typeface="Times New Roman"/>
                <a:cs typeface="Arial" panose="020B0604020202020204" pitchFamily="34" charset="0"/>
                <a:sym typeface="Times New Roman"/>
              </a:rPr>
              <a:t>integration </a:t>
            </a:r>
            <a:r>
              <a:rPr lang="en" dirty="0">
                <a:latin typeface="Arial" panose="020B0604020202020204" pitchFamily="34" charset="0"/>
                <a:ea typeface="Times New Roman"/>
                <a:cs typeface="Arial" panose="020B0604020202020204" pitchFamily="34" charset="0"/>
                <a:sym typeface="Times New Roman"/>
              </a:rPr>
              <a:t>and </a:t>
            </a:r>
            <a:r>
              <a:rPr lang="en" dirty="0" smtClean="0">
                <a:latin typeface="Arial" panose="020B0604020202020204" pitchFamily="34" charset="0"/>
                <a:ea typeface="Times New Roman"/>
                <a:cs typeface="Arial" panose="020B0604020202020204" pitchFamily="34" charset="0"/>
                <a:sym typeface="Times New Roman"/>
              </a:rPr>
              <a:t>coordination of </a:t>
            </a:r>
            <a:r>
              <a:rPr lang="en" dirty="0">
                <a:latin typeface="Arial" panose="020B0604020202020204" pitchFamily="34" charset="0"/>
                <a:ea typeface="Times New Roman"/>
                <a:cs typeface="Arial" panose="020B0604020202020204" pitchFamily="34" charset="0"/>
                <a:sym typeface="Times New Roman"/>
              </a:rPr>
              <a:t>established interests. </a:t>
            </a:r>
            <a:endParaRPr dirty="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US"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The following</a:t>
            </a:r>
            <a:r>
              <a:rPr lang="en-US" baseline="0" dirty="0" smtClean="0">
                <a:latin typeface="Arial" panose="020B0604020202020204" pitchFamily="34" charset="0"/>
                <a:ea typeface="Times New Roman"/>
                <a:cs typeface="Arial" panose="020B0604020202020204" pitchFamily="34" charset="0"/>
                <a:sym typeface="Times New Roman"/>
              </a:rPr>
              <a:t> slides provide more detail on strengths and weaknesses of formal and informal models of governance, respectively.</a:t>
            </a:r>
          </a:p>
          <a:p>
            <a:pPr marL="0" lvl="0" indent="0" rtl="0">
              <a:spcBef>
                <a:spcPts val="0"/>
              </a:spcBef>
              <a:spcAft>
                <a:spcPts val="0"/>
              </a:spcAft>
              <a:buNone/>
            </a:pPr>
            <a:endParaRPr lang="en-US" baseline="0"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hr-HR" b="0" baseline="0" dirty="0" smtClean="0">
                <a:latin typeface="Arial" panose="020B0604020202020204" pitchFamily="34" charset="0"/>
                <a:ea typeface="Times New Roman"/>
                <a:cs typeface="Arial" panose="020B0604020202020204" pitchFamily="34" charset="0"/>
                <a:sym typeface="Times New Roman"/>
              </a:rPr>
              <a:t>*Note:</a:t>
            </a: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latin typeface="Arial" panose="020B0604020202020204" pitchFamily="34" charset="0"/>
                <a:ea typeface="Times New Roman"/>
                <a:cs typeface="Arial" panose="020B0604020202020204" pitchFamily="34" charset="0"/>
                <a:sym typeface="Times New Roman"/>
              </a:rPr>
              <a:t>It is important to remember that “formal” </a:t>
            </a:r>
            <a:r>
              <a:rPr lang="hr-HR" b="0" baseline="0" dirty="0" smtClean="0">
                <a:latin typeface="Arial" panose="020B0604020202020204" pitchFamily="34" charset="0"/>
                <a:ea typeface="Times New Roman"/>
                <a:cs typeface="Arial" panose="020B0604020202020204" pitchFamily="34" charset="0"/>
                <a:sym typeface="Times New Roman"/>
              </a:rPr>
              <a:t>versus </a:t>
            </a:r>
            <a:r>
              <a:rPr lang="en-US" b="0" baseline="0" dirty="0" smtClean="0">
                <a:latin typeface="Arial" panose="020B0604020202020204" pitchFamily="34" charset="0"/>
                <a:ea typeface="Times New Roman"/>
                <a:cs typeface="Arial" panose="020B0604020202020204" pitchFamily="34" charset="0"/>
                <a:sym typeface="Times New Roman"/>
              </a:rPr>
              <a:t>“informal” categories of governance represent a spectrum – in reality, different governance structures may be more or less formal, and most involve a mixture.</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latin typeface="Arial" panose="020B0604020202020204" pitchFamily="34" charset="0"/>
                <a:ea typeface="Times New Roman"/>
                <a:cs typeface="Arial" panose="020B0604020202020204" pitchFamily="34" charset="0"/>
                <a:sym typeface="Times New Roman"/>
              </a:rPr>
              <a:t>In general, governance arrangements often become more formalized over time. Structures evolve and adapt.</a:t>
            </a:r>
            <a:endParaRPr b="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70535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fe741998e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fe741998e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b="1" dirty="0" smtClean="0">
                <a:solidFill>
                  <a:schemeClr val="dk1"/>
                </a:solidFill>
                <a:latin typeface="Arial" panose="020B0604020202020204" pitchFamily="34" charset="0"/>
                <a:ea typeface="Times New Roman"/>
                <a:cs typeface="Arial" panose="020B0604020202020204" pitchFamily="34" charset="0"/>
                <a:sym typeface="Times New Roman"/>
              </a:rPr>
              <a:t>Formal </a:t>
            </a:r>
            <a:r>
              <a:rPr lang="hr-HR" b="1" dirty="0" smtClean="0">
                <a:solidFill>
                  <a:schemeClr val="dk1"/>
                </a:solidFill>
                <a:latin typeface="Arial" panose="020B0604020202020204" pitchFamily="34" charset="0"/>
                <a:ea typeface="Times New Roman"/>
                <a:cs typeface="Arial" panose="020B0604020202020204" pitchFamily="34" charset="0"/>
                <a:sym typeface="Times New Roman"/>
              </a:rPr>
              <a:t>g</a:t>
            </a:r>
            <a:r>
              <a:rPr lang="en" b="1" dirty="0" smtClean="0">
                <a:solidFill>
                  <a:schemeClr val="dk1"/>
                </a:solidFill>
                <a:latin typeface="Arial" panose="020B0604020202020204" pitchFamily="34" charset="0"/>
                <a:ea typeface="Times New Roman"/>
                <a:cs typeface="Arial" panose="020B0604020202020204" pitchFamily="34" charset="0"/>
                <a:sym typeface="Times New Roman"/>
              </a:rPr>
              <a:t>overnance</a:t>
            </a:r>
            <a:endParaRPr lang="hr-HR" b="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 b="0" dirty="0" smtClean="0">
                <a:solidFill>
                  <a:schemeClr val="dk1"/>
                </a:solidFill>
                <a:latin typeface="Arial" panose="020B0604020202020204" pitchFamily="34" charset="0"/>
                <a:ea typeface="Times New Roman"/>
                <a:cs typeface="Arial" panose="020B0604020202020204" pitchFamily="34" charset="0"/>
                <a:sym typeface="Times New Roman"/>
              </a:rPr>
              <a:t>Formal </a:t>
            </a:r>
            <a:r>
              <a:rPr lang="hr-HR" b="0" dirty="0" smtClean="0">
                <a:solidFill>
                  <a:schemeClr val="dk1"/>
                </a:solidFill>
                <a:latin typeface="Arial" panose="020B0604020202020204" pitchFamily="34" charset="0"/>
                <a:ea typeface="Times New Roman"/>
                <a:cs typeface="Arial" panose="020B0604020202020204" pitchFamily="34" charset="0"/>
                <a:sym typeface="Times New Roman"/>
              </a:rPr>
              <a:t>g</a:t>
            </a:r>
            <a:r>
              <a:rPr lang="en" b="0" dirty="0" smtClean="0">
                <a:solidFill>
                  <a:schemeClr val="dk1"/>
                </a:solidFill>
                <a:latin typeface="Arial" panose="020B0604020202020204" pitchFamily="34" charset="0"/>
                <a:ea typeface="Times New Roman"/>
                <a:cs typeface="Arial" panose="020B0604020202020204" pitchFamily="34" charset="0"/>
                <a:sym typeface="Times New Roman"/>
              </a:rPr>
              <a:t>overnance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is based </a:t>
            </a:r>
            <a:r>
              <a:rPr lang="en" dirty="0">
                <a:solidFill>
                  <a:schemeClr val="dk1"/>
                </a:solidFill>
                <a:latin typeface="Arial" panose="020B0604020202020204" pitchFamily="34" charset="0"/>
                <a:ea typeface="Times New Roman"/>
                <a:cs typeface="Arial" panose="020B0604020202020204" pitchFamily="34" charset="0"/>
                <a:sym typeface="Times New Roman"/>
              </a:rPr>
              <a:t>on a foundation of legal principles that may be binding or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non-binding.</a:t>
            </a:r>
          </a:p>
          <a:p>
            <a:pPr marL="0" lvl="0" indent="0" rtl="0">
              <a:lnSpc>
                <a:spcPct val="115000"/>
              </a:lnSpc>
              <a:spcBef>
                <a:spcPts val="0"/>
              </a:spcBef>
              <a:spcAft>
                <a:spcPts val="0"/>
              </a:spcAft>
              <a:buNone/>
            </a:pPr>
            <a:endParaRPr lang="en"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This</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slide provides an overview of strenghts and weaknesses of more formal tranboundary governance arrangements.  It may be distributed to learners as a handout.</a:t>
            </a:r>
          </a:p>
          <a:p>
            <a:pPr marL="0" lvl="0" indent="0" rtl="0">
              <a:lnSpc>
                <a:spcPct val="115000"/>
              </a:lnSpc>
              <a:spcBef>
                <a:spcPts val="0"/>
              </a:spcBef>
              <a:spcAft>
                <a:spcPts val="0"/>
              </a:spcAft>
              <a:buNone/>
            </a:pP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Strengths</a:t>
            </a:r>
            <a:r>
              <a:rPr lang="en" dirty="0">
                <a:solidFill>
                  <a:schemeClr val="dk1"/>
                </a:solidFill>
                <a:latin typeface="Arial" panose="020B0604020202020204" pitchFamily="34" charset="0"/>
                <a:ea typeface="Times New Roman"/>
                <a:cs typeface="Arial" panose="020B0604020202020204" pitchFamily="34" charset="0"/>
                <a:sym typeface="Times New Roman"/>
              </a:rPr>
              <a:t>: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Creates more or less permanent forums to facilitate transboundary thinking and action</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Allows </a:t>
            </a:r>
            <a:r>
              <a:rPr lang="en" dirty="0">
                <a:solidFill>
                  <a:schemeClr val="dk1"/>
                </a:solidFill>
                <a:latin typeface="Arial" panose="020B0604020202020204" pitchFamily="34" charset="0"/>
                <a:ea typeface="Times New Roman"/>
                <a:cs typeface="Arial" panose="020B0604020202020204" pitchFamily="34" charset="0"/>
                <a:sym typeface="Times New Roman"/>
              </a:rPr>
              <a:t>governmental agencies to work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across borders either within existing government structures or by realigning functions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dirty="0" smtClean="0">
                <a:solidFill>
                  <a:schemeClr val="dk1"/>
                </a:solidFill>
                <a:latin typeface="Arial" panose="020B0604020202020204" pitchFamily="34" charset="0"/>
                <a:ea typeface="Times New Roman"/>
                <a:cs typeface="Arial" panose="020B0604020202020204" pitchFamily="34" charset="0"/>
                <a:sym typeface="Times New Roman"/>
              </a:rPr>
              <a:t>Enables high level and broad based support for</a:t>
            </a:r>
            <a:r>
              <a:rPr lang="en-GB" baseline="0" dirty="0" smtClean="0">
                <a:solidFill>
                  <a:schemeClr val="dk1"/>
                </a:solidFill>
                <a:latin typeface="Arial" panose="020B0604020202020204" pitchFamily="34" charset="0"/>
                <a:ea typeface="Times New Roman"/>
                <a:cs typeface="Arial" panose="020B0604020202020204" pitchFamily="34" charset="0"/>
                <a:sym typeface="Times New Roman"/>
              </a:rPr>
              <a:t> implementation</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dirty="0" smtClean="0">
                <a:solidFill>
                  <a:schemeClr val="dk1"/>
                </a:solidFill>
                <a:latin typeface="Arial" panose="020B0604020202020204" pitchFamily="34" charset="0"/>
                <a:ea typeface="Times New Roman"/>
                <a:cs typeface="Arial" panose="020B0604020202020204" pitchFamily="34" charset="0"/>
                <a:sym typeface="Times New Roman"/>
              </a:rPr>
              <a:t>Provides flexibility to include representatives from all sectors</a:t>
            </a:r>
            <a:r>
              <a:rPr lang="en-GB" baseline="0" dirty="0" smtClean="0">
                <a:solidFill>
                  <a:schemeClr val="dk1"/>
                </a:solidFill>
                <a:latin typeface="Arial" panose="020B0604020202020204" pitchFamily="34" charset="0"/>
                <a:ea typeface="Times New Roman"/>
                <a:cs typeface="Arial" panose="020B0604020202020204" pitchFamily="34" charset="0"/>
                <a:sym typeface="Times New Roman"/>
              </a:rPr>
              <a:t> (public, private, non-profit, academia, etc.)</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Clarifies </a:t>
            </a:r>
            <a:r>
              <a:rPr lang="en" dirty="0">
                <a:solidFill>
                  <a:schemeClr val="dk1"/>
                </a:solidFill>
                <a:latin typeface="Arial" panose="020B0604020202020204" pitchFamily="34" charset="0"/>
                <a:ea typeface="Times New Roman"/>
                <a:cs typeface="Arial" panose="020B0604020202020204" pitchFamily="34" charset="0"/>
                <a:sym typeface="Times New Roman"/>
              </a:rPr>
              <a:t>roles and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responsibilities, minimizing</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misunderstanding</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 and friction among participants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May ensure implementation by creating the right </a:t>
            </a:r>
            <a:r>
              <a:rPr lang="en" dirty="0">
                <a:solidFill>
                  <a:schemeClr val="dk1"/>
                </a:solidFill>
                <a:latin typeface="Arial" panose="020B0604020202020204" pitchFamily="34" charset="0"/>
                <a:ea typeface="Times New Roman"/>
                <a:cs typeface="Arial" panose="020B0604020202020204" pitchFamily="34" charset="0"/>
                <a:sym typeface="Times New Roman"/>
              </a:rPr>
              <a:t>incentives and binding obligations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Provides </a:t>
            </a:r>
            <a:r>
              <a:rPr lang="en" dirty="0">
                <a:solidFill>
                  <a:schemeClr val="dk1"/>
                </a:solidFill>
                <a:latin typeface="Arial" panose="020B0604020202020204" pitchFamily="34" charset="0"/>
                <a:ea typeface="Times New Roman"/>
                <a:cs typeface="Arial" panose="020B0604020202020204" pitchFamily="34" charset="0"/>
                <a:sym typeface="Times New Roman"/>
              </a:rPr>
              <a:t>legitimacy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for</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addressing transboundary issues</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dirty="0" smtClean="0">
                <a:solidFill>
                  <a:schemeClr val="dk1"/>
                </a:solidFill>
                <a:latin typeface="Arial" panose="020B0604020202020204" pitchFamily="34" charset="0"/>
                <a:ea typeface="Times New Roman"/>
                <a:cs typeface="Arial" panose="020B0604020202020204" pitchFamily="34" charset="0"/>
                <a:sym typeface="Times New Roman"/>
              </a:rPr>
              <a:t>May be better able to address long-term concerns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Provides a central platform to integrate diverse needs and interests, in the case of establishment of new formal structures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dirty="0" smtClean="0">
                <a:solidFill>
                  <a:schemeClr val="dk1"/>
                </a:solidFill>
                <a:latin typeface="Arial" panose="020B0604020202020204" pitchFamily="34" charset="0"/>
                <a:ea typeface="Times New Roman"/>
                <a:cs typeface="Arial" panose="020B0604020202020204" pitchFamily="34" charset="0"/>
                <a:sym typeface="Times New Roman"/>
              </a:rPr>
              <a:t>May help build trust</a:t>
            </a:r>
            <a:r>
              <a:rPr lang="en-GB" baseline="0" dirty="0" smtClean="0">
                <a:solidFill>
                  <a:schemeClr val="dk1"/>
                </a:solidFill>
                <a:latin typeface="Arial" panose="020B0604020202020204" pitchFamily="34" charset="0"/>
                <a:ea typeface="Times New Roman"/>
                <a:cs typeface="Arial" panose="020B0604020202020204" pitchFamily="34" charset="0"/>
                <a:sym typeface="Times New Roman"/>
              </a:rPr>
              <a:t> and social capital</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Weaknesses</a:t>
            </a:r>
            <a:r>
              <a:rPr lang="en" dirty="0">
                <a:solidFill>
                  <a:schemeClr val="dk1"/>
                </a:solidFill>
                <a:latin typeface="Arial" panose="020B0604020202020204" pitchFamily="34" charset="0"/>
                <a:ea typeface="Times New Roman"/>
                <a:cs typeface="Arial" panose="020B0604020202020204" pitchFamily="34" charset="0"/>
                <a:sym typeface="Times New Roman"/>
              </a:rPr>
              <a:t>: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Authority </a:t>
            </a:r>
            <a:r>
              <a:rPr lang="en" dirty="0">
                <a:solidFill>
                  <a:schemeClr val="dk1"/>
                </a:solidFill>
                <a:latin typeface="Arial" panose="020B0604020202020204" pitchFamily="34" charset="0"/>
                <a:ea typeface="Times New Roman"/>
                <a:cs typeface="Arial" panose="020B0604020202020204" pitchFamily="34" charset="0"/>
                <a:sym typeface="Times New Roman"/>
              </a:rPr>
              <a:t>may be limited </a:t>
            </a:r>
            <a:r>
              <a:rPr lang="en-GB" dirty="0" smtClean="0">
                <a:solidFill>
                  <a:schemeClr val="dk1"/>
                </a:solidFill>
                <a:latin typeface="Arial" panose="020B0604020202020204" pitchFamily="34" charset="0"/>
                <a:ea typeface="Times New Roman"/>
                <a:cs typeface="Arial" panose="020B0604020202020204" pitchFamily="34" charset="0"/>
                <a:sym typeface="Times New Roman"/>
              </a:rPr>
              <a:t> to planning and visioning and not implementation</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Effectiveness </a:t>
            </a:r>
            <a:r>
              <a:rPr lang="en" dirty="0">
                <a:solidFill>
                  <a:schemeClr val="dk1"/>
                </a:solidFill>
                <a:latin typeface="Arial" panose="020B0604020202020204" pitchFamily="34" charset="0"/>
                <a:ea typeface="Times New Roman"/>
                <a:cs typeface="Arial" panose="020B0604020202020204" pitchFamily="34" charset="0"/>
                <a:sym typeface="Times New Roman"/>
              </a:rPr>
              <a:t>depends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on</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good </a:t>
            </a:r>
            <a:r>
              <a:rPr lang="en" dirty="0">
                <a:solidFill>
                  <a:schemeClr val="dk1"/>
                </a:solidFill>
                <a:latin typeface="Arial" panose="020B0604020202020204" pitchFamily="34" charset="0"/>
                <a:ea typeface="Times New Roman"/>
                <a:cs typeface="Arial" panose="020B0604020202020204" pitchFamily="34" charset="0"/>
                <a:sym typeface="Times New Roman"/>
              </a:rPr>
              <a:t>faith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efforts</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and continuity of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participation among individuals in agencies; staff turnover can derail</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group efforts</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Equitable </a:t>
            </a:r>
            <a:r>
              <a:rPr lang="en" dirty="0">
                <a:solidFill>
                  <a:schemeClr val="dk1"/>
                </a:solidFill>
                <a:latin typeface="Arial" panose="020B0604020202020204" pitchFamily="34" charset="0"/>
                <a:ea typeface="Times New Roman"/>
                <a:cs typeface="Arial" panose="020B0604020202020204" pitchFamily="34" charset="0"/>
                <a:sym typeface="Times New Roman"/>
              </a:rPr>
              <a:t>distribution of costs and benefits among participants can be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challenging</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Requires </a:t>
            </a:r>
            <a:r>
              <a:rPr lang="en" dirty="0">
                <a:solidFill>
                  <a:schemeClr val="dk1"/>
                </a:solidFill>
                <a:latin typeface="Arial" panose="020B0604020202020204" pitchFamily="34" charset="0"/>
                <a:ea typeface="Times New Roman"/>
                <a:cs typeface="Arial" panose="020B0604020202020204" pitchFamily="34" charset="0"/>
                <a:sym typeface="Times New Roman"/>
              </a:rPr>
              <a:t>trust and the building of social capital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Prioritizaion of projects may be difficult a</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s some individual partners may want their interests to predominate, despite agreement on transboundary vision</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May include agreement on high-level vision but very different conceptualizations</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on what this means and how to get there</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Newly </a:t>
            </a:r>
            <a:r>
              <a:rPr lang="en" dirty="0">
                <a:solidFill>
                  <a:schemeClr val="dk1"/>
                </a:solidFill>
                <a:latin typeface="Arial" panose="020B0604020202020204" pitchFamily="34" charset="0"/>
                <a:ea typeface="Times New Roman"/>
                <a:cs typeface="Arial" panose="020B0604020202020204" pitchFamily="34" charset="0"/>
                <a:sym typeface="Times New Roman"/>
              </a:rPr>
              <a:t>established institutions often have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high start-up </a:t>
            </a:r>
            <a:r>
              <a:rPr lang="en" dirty="0">
                <a:solidFill>
                  <a:schemeClr val="dk1"/>
                </a:solidFill>
                <a:latin typeface="Arial" panose="020B0604020202020204" pitchFamily="34" charset="0"/>
                <a:ea typeface="Times New Roman"/>
                <a:cs typeface="Arial" panose="020B0604020202020204" pitchFamily="34" charset="0"/>
                <a:sym typeface="Times New Roman"/>
              </a:rPr>
              <a:t>and maintenance costs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and may not be easily adapted to changing circumstances</a:t>
            </a: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915887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fe741998e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fe741998e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smtClean="0">
                <a:latin typeface="Arial" panose="020B0604020202020204" pitchFamily="34" charset="0"/>
                <a:ea typeface="Times New Roman"/>
                <a:cs typeface="Arial" panose="020B0604020202020204" pitchFamily="34" charset="0"/>
                <a:sym typeface="Times New Roman"/>
              </a:rPr>
              <a:t>Photo Credit: </a:t>
            </a:r>
            <a:r>
              <a:rPr lang="en-GB" sz="1100" i="1" dirty="0" err="1" smtClean="0">
                <a:latin typeface="Arial" panose="020B0604020202020204" pitchFamily="34" charset="0"/>
                <a:ea typeface="Times New Roman"/>
                <a:cs typeface="Arial" panose="020B0604020202020204" pitchFamily="34" charset="0"/>
                <a:sym typeface="Times New Roman"/>
              </a:rPr>
              <a:t>Zun</a:t>
            </a:r>
            <a:r>
              <a:rPr lang="en-GB" sz="1100" i="1" dirty="0" smtClean="0">
                <a:latin typeface="Arial" panose="020B0604020202020204" pitchFamily="34" charset="0"/>
                <a:ea typeface="Times New Roman"/>
                <a:cs typeface="Arial" panose="020B0604020202020204" pitchFamily="34" charset="0"/>
                <a:sym typeface="Times New Roman"/>
              </a:rPr>
              <a:t> Torey</a:t>
            </a:r>
            <a:r>
              <a:rPr lang="en-GB" sz="1100" i="1" baseline="0" dirty="0" smtClean="0">
                <a:latin typeface="Arial" panose="020B0604020202020204" pitchFamily="34" charset="0"/>
                <a:ea typeface="Times New Roman"/>
                <a:cs typeface="Arial" panose="020B0604020202020204" pitchFamily="34" charset="0"/>
                <a:sym typeface="Times New Roman"/>
              </a:rPr>
              <a:t> Lake (Russia) in </a:t>
            </a:r>
            <a:r>
              <a:rPr lang="hr-HR" sz="1100" i="1" baseline="0" dirty="0" smtClean="0">
                <a:latin typeface="Arial" panose="020B0604020202020204" pitchFamily="34" charset="0"/>
                <a:ea typeface="Times New Roman"/>
                <a:cs typeface="Arial" panose="020B0604020202020204" pitchFamily="34" charset="0"/>
                <a:sym typeface="Times New Roman"/>
              </a:rPr>
              <a:t>Dauria Landscapes </a:t>
            </a:r>
            <a:r>
              <a:rPr lang="en-GB" sz="1100" i="1" dirty="0" smtClean="0">
                <a:solidFill>
                  <a:schemeClr val="dk1"/>
                </a:solidFill>
                <a:latin typeface="Arial" panose="020B0604020202020204" pitchFamily="34" charset="0"/>
                <a:ea typeface="Times New Roman"/>
                <a:cs typeface="Arial" panose="020B0604020202020204" pitchFamily="34" charset="0"/>
                <a:sym typeface="Times New Roman"/>
              </a:rPr>
              <a:t>©Maja Vasilijević</a:t>
            </a:r>
            <a:endParaRPr lang="en-GB" sz="1100" i="1"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hr-HR" sz="1100"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GB" sz="1100" b="1" dirty="0" smtClean="0">
                <a:latin typeface="Arial" panose="020B0604020202020204" pitchFamily="34" charset="0"/>
                <a:ea typeface="Times New Roman"/>
                <a:cs typeface="Arial" panose="020B0604020202020204" pitchFamily="34" charset="0"/>
                <a:sym typeface="Times New Roman"/>
              </a:rPr>
              <a:t>China-Mongolia-Russia Dauria International Protected Area</a:t>
            </a:r>
            <a:r>
              <a:rPr lang="hr-HR" sz="1100" b="1" dirty="0" smtClean="0">
                <a:latin typeface="Arial" panose="020B0604020202020204" pitchFamily="34" charset="0"/>
                <a:ea typeface="Times New Roman"/>
                <a:cs typeface="Arial" panose="020B0604020202020204" pitchFamily="34" charset="0"/>
                <a:sym typeface="Times New Roman"/>
              </a:rPr>
              <a:t>: Formal transboundary governance</a:t>
            </a:r>
            <a:r>
              <a:rPr lang="en-GB" sz="1100" b="1" dirty="0" smtClean="0">
                <a:latin typeface="Arial" panose="020B0604020202020204" pitchFamily="34" charset="0"/>
                <a:ea typeface="Times New Roman"/>
                <a:cs typeface="Arial" panose="020B0604020202020204" pitchFamily="34" charset="0"/>
                <a:sym typeface="Times New Roman"/>
              </a:rPr>
              <a:t> </a:t>
            </a:r>
            <a:endParaRPr lang="en-GB" sz="1100" b="1"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r>
              <a:rPr lang="en-GB" sz="1100" b="0" dirty="0" smtClean="0">
                <a:latin typeface="Arial" panose="020B0604020202020204" pitchFamily="34" charset="0"/>
                <a:ea typeface="Times New Roman"/>
                <a:cs typeface="Arial" panose="020B0604020202020204" pitchFamily="34" charset="0"/>
                <a:sym typeface="Times New Roman"/>
              </a:rPr>
              <a:t>China-Mongolia-Russia Dauria International Protected Area </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(CMR DIPA)</a:t>
            </a:r>
            <a:r>
              <a:rPr lang="en-GB" sz="1100" b="0" baseline="0" dirty="0" smtClean="0">
                <a:latin typeface="Arial" panose="020B0604020202020204" pitchFamily="34" charset="0"/>
                <a:ea typeface="Times New Roman"/>
                <a:cs typeface="Arial" panose="020B0604020202020204" pitchFamily="34" charset="0"/>
                <a:sym typeface="Times New Roman"/>
              </a:rPr>
              <a:t> is an example of formal transboundary conservation governance. In 1994, an agreement was signed in Ulaanbaatar to establish a </a:t>
            </a:r>
            <a:r>
              <a:rPr lang="hr-HR" sz="1100" b="0" baseline="0" dirty="0" smtClean="0">
                <a:latin typeface="Arial" panose="020B0604020202020204" pitchFamily="34" charset="0"/>
                <a:ea typeface="Times New Roman"/>
                <a:cs typeface="Arial" panose="020B0604020202020204" pitchFamily="34" charset="0"/>
                <a:sym typeface="Times New Roman"/>
              </a:rPr>
              <a:t>TBCA </a:t>
            </a:r>
            <a:r>
              <a:rPr lang="en-GB" sz="1100" b="0" baseline="0" dirty="0" smtClean="0">
                <a:latin typeface="Arial" panose="020B0604020202020204" pitchFamily="34" charset="0"/>
                <a:ea typeface="Times New Roman"/>
                <a:cs typeface="Arial" panose="020B0604020202020204" pitchFamily="34" charset="0"/>
                <a:sym typeface="Times New Roman"/>
              </a:rPr>
              <a:t>comprising of </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the Daursky State Nature Biosphere Reserve and the Valley of Dzeren Federal Nature Refuge in Russia, Mongol Daguur Special Protected Area in Mongolia, and Lake </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Dalainor</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Nature Reserve in China. Simultaneously, the supreme governing body was established, the Joint Commission for the CMR DIPA. It is a high-level formal structure established to oversee the trilateral CMR DIPA. </a:t>
            </a:r>
          </a:p>
          <a:p>
            <a:pPr marL="0" lvl="0" indent="0" rtl="0">
              <a:spcBef>
                <a:spcPts val="0"/>
              </a:spcBef>
              <a:spcAft>
                <a:spcPts val="0"/>
              </a:spcAft>
              <a:buClr>
                <a:schemeClr val="dk1"/>
              </a:buClr>
              <a:buSzPts val="1100"/>
              <a:buFont typeface="Arial"/>
              <a:buNone/>
            </a:pPr>
            <a:endPar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endParaRPr>
          </a:p>
          <a:p>
            <a:pPr marL="0" lvl="0" indent="0" rtl="0">
              <a:spcBef>
                <a:spcPts val="0"/>
              </a:spcBef>
              <a:spcAft>
                <a:spcPts val="0"/>
              </a:spcAft>
              <a:buClr>
                <a:schemeClr val="dk1"/>
              </a:buClr>
              <a:buSzPts val="1100"/>
              <a:buFont typeface="Arial"/>
              <a:buNone/>
            </a:pP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Considering the site supports mass migrations of the Mongolian Gazelle, one of the key points of the </a:t>
            </a:r>
            <a:r>
              <a:rPr lang="hr-HR"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trilateral</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agreement was the commitment of the parties to provide for unrestricted movement of wild animals within the reserve.</a:t>
            </a:r>
          </a:p>
          <a:p>
            <a:pPr marL="0" lvl="0" indent="0" rtl="0">
              <a:spcBef>
                <a:spcPts val="0"/>
              </a:spcBef>
              <a:spcAft>
                <a:spcPts val="0"/>
              </a:spcAft>
              <a:buClr>
                <a:schemeClr val="dk1"/>
              </a:buClr>
              <a:buSzPts val="1100"/>
              <a:buFont typeface="Arial"/>
              <a:buNone/>
            </a:pPr>
            <a:endPar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endParaRPr>
          </a:p>
          <a:p>
            <a:pPr marL="0" lvl="0" indent="0" rtl="0">
              <a:spcBef>
                <a:spcPts val="0"/>
              </a:spcBef>
              <a:spcAft>
                <a:spcPts val="0"/>
              </a:spcAft>
              <a:buClr>
                <a:schemeClr val="dk1"/>
              </a:buClr>
              <a:buSzPts val="1100"/>
              <a:buFont typeface="Arial"/>
              <a:buNone/>
            </a:pP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The Joint Commission meets occasionally (not on a yearly basis though), while the Working Groups comprised of staff of protected areas meet once or twice every year. The Joint Commission helps out with international projects, approves Working Groups’ plans and supports their work financially. Since 1994, the protected areas of DIPA have organised more than 100 scientific research expeditions and produced several joint scientific publications. They have organised children competitions for drawings on the theme of ecology and organised summer camps for the winners, held trainings and joint seminars, promoted DIPA through organisation of a 20th anniversary of DIPA held in Mongolia, and established an international biological station in Russia (</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Utochi</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More than 200 monitoring stations were established to study e.g. habitat dynamics related to climate change; water outflow of the </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Uldz</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River and changes in water levels of the lakes; and steppe dynamics.</a:t>
            </a:r>
          </a:p>
          <a:p>
            <a:pPr marL="0" lvl="0" indent="0" rtl="0">
              <a:spcBef>
                <a:spcPts val="0"/>
              </a:spcBef>
              <a:spcAft>
                <a:spcPts val="0"/>
              </a:spcAft>
              <a:buClr>
                <a:schemeClr val="dk1"/>
              </a:buClr>
              <a:buSzPts val="1100"/>
              <a:buFont typeface="Arial"/>
              <a:buNone/>
            </a:pPr>
            <a:endPar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100" b="1" dirty="0" smtClean="0">
                <a:solidFill>
                  <a:schemeClr val="dk1"/>
                </a:solidFill>
                <a:latin typeface="Arial" panose="020B0604020202020204" pitchFamily="34" charset="0"/>
                <a:ea typeface="Times New Roman"/>
                <a:cs typeface="Arial" panose="020B0604020202020204" pitchFamily="34" charset="0"/>
                <a:sym typeface="Times New Roman"/>
              </a:rPr>
              <a:t>Supplemental reading:  </a:t>
            </a:r>
            <a:endParaRPr lang="hr-HR" sz="1100" b="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sz="1100" b="0" i="1"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For more </a:t>
            </a:r>
            <a:r>
              <a:rPr lang="hr-HR" sz="1100" b="0" i="1"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information </a:t>
            </a:r>
            <a:r>
              <a:rPr lang="en-GB" sz="1100" b="0" i="1"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on the Landscapes of Dauria World Heritage Site (not including Chinese part of a transboundary site</a:t>
            </a:r>
            <a:r>
              <a:rPr lang="hr-HR" sz="1100" b="0" i="1"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a:t>
            </a:r>
            <a:r>
              <a:rPr lang="en-GB" sz="1100" b="0" i="1"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please check the documents at </a:t>
            </a:r>
            <a:r>
              <a:rPr lang="en-GB" sz="1100" b="0" i="1" u="sng"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https://whc.unesco.org/en/list/1448/documents</a:t>
            </a:r>
            <a:r>
              <a:rPr lang="en-GB" sz="1200" b="0" i="1" u="sng" strike="noStrike" kern="1200" cap="none" baseline="0" dirty="0" smtClean="0">
                <a:solidFill>
                  <a:schemeClr val="tx1"/>
                </a:solidFill>
                <a:latin typeface="Arial"/>
                <a:ea typeface="Arial"/>
                <a:cs typeface="Arial"/>
                <a:sym typeface="Arial"/>
              </a:rPr>
              <a:t>/ </a:t>
            </a:r>
          </a:p>
          <a:p>
            <a:pPr marL="0" lvl="0" indent="0" rtl="0">
              <a:lnSpc>
                <a:spcPct val="115000"/>
              </a:lnSpc>
              <a:spcBef>
                <a:spcPts val="0"/>
              </a:spcBef>
              <a:spcAft>
                <a:spcPts val="0"/>
              </a:spcAft>
              <a:buNone/>
            </a:pP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06174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fe741998e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fe741998e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b="1" dirty="0" smtClean="0">
                <a:solidFill>
                  <a:schemeClr val="dk1"/>
                </a:solidFill>
                <a:latin typeface="Arial" panose="020B0604020202020204" pitchFamily="34" charset="0"/>
                <a:ea typeface="Times New Roman"/>
                <a:cs typeface="Arial" panose="020B0604020202020204" pitchFamily="34" charset="0"/>
                <a:sym typeface="Times New Roman"/>
              </a:rPr>
              <a:t>Informal </a:t>
            </a:r>
            <a:r>
              <a:rPr lang="hr-HR" b="1" dirty="0" smtClean="0">
                <a:solidFill>
                  <a:schemeClr val="dk1"/>
                </a:solidFill>
                <a:latin typeface="Arial" panose="020B0604020202020204" pitchFamily="34" charset="0"/>
                <a:ea typeface="Times New Roman"/>
                <a:cs typeface="Arial" panose="020B0604020202020204" pitchFamily="34" charset="0"/>
                <a:sym typeface="Times New Roman"/>
              </a:rPr>
              <a:t>t</a:t>
            </a:r>
            <a:r>
              <a:rPr lang="en" b="1" dirty="0" smtClean="0">
                <a:solidFill>
                  <a:schemeClr val="dk1"/>
                </a:solidFill>
                <a:latin typeface="Arial" panose="020B0604020202020204" pitchFamily="34" charset="0"/>
                <a:ea typeface="Times New Roman"/>
                <a:cs typeface="Arial" panose="020B0604020202020204" pitchFamily="34" charset="0"/>
                <a:sym typeface="Times New Roman"/>
              </a:rPr>
              <a:t>ransboundary</a:t>
            </a:r>
            <a:r>
              <a:rPr lang="en" b="1"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hr-HR" b="1" baseline="0" dirty="0" smtClean="0">
                <a:solidFill>
                  <a:schemeClr val="dk1"/>
                </a:solidFill>
                <a:latin typeface="Arial" panose="020B0604020202020204" pitchFamily="34" charset="0"/>
                <a:ea typeface="Times New Roman"/>
                <a:cs typeface="Arial" panose="020B0604020202020204" pitchFamily="34" charset="0"/>
                <a:sym typeface="Times New Roman"/>
              </a:rPr>
              <a:t>g</a:t>
            </a:r>
            <a:r>
              <a:rPr lang="en" b="1" dirty="0" smtClean="0">
                <a:solidFill>
                  <a:schemeClr val="dk1"/>
                </a:solidFill>
                <a:latin typeface="Arial" panose="020B0604020202020204" pitchFamily="34" charset="0"/>
                <a:ea typeface="Times New Roman"/>
                <a:cs typeface="Arial" panose="020B0604020202020204" pitchFamily="34" charset="0"/>
                <a:sym typeface="Times New Roman"/>
              </a:rPr>
              <a:t>overnance</a:t>
            </a:r>
            <a:endParaRPr lang="hr-HR" b="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Informal </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t</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ransboundary</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hr-HR" baseline="0" dirty="0" smtClean="0">
                <a:solidFill>
                  <a:schemeClr val="dk1"/>
                </a:solidFill>
                <a:latin typeface="Arial" panose="020B0604020202020204" pitchFamily="34" charset="0"/>
                <a:ea typeface="Times New Roman"/>
                <a:cs typeface="Arial" panose="020B0604020202020204" pitchFamily="34" charset="0"/>
                <a:sym typeface="Times New Roman"/>
              </a:rPr>
              <a:t>g</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overnance</a:t>
            </a:r>
            <a:r>
              <a:rPr lang="en" dirty="0">
                <a:solidFill>
                  <a:schemeClr val="dk1"/>
                </a:solidFill>
                <a:latin typeface="Arial" panose="020B0604020202020204" pitchFamily="34" charset="0"/>
                <a:ea typeface="Times New Roman"/>
                <a:cs typeface="Arial" panose="020B0604020202020204" pitchFamily="34" charset="0"/>
                <a:sym typeface="Times New Roman"/>
              </a:rPr>
              <a:t>: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Characteristics</a:t>
            </a:r>
            <a:r>
              <a:rPr lang="en" dirty="0">
                <a:solidFill>
                  <a:schemeClr val="dk1"/>
                </a:solidFill>
                <a:latin typeface="Arial" panose="020B0604020202020204" pitchFamily="34" charset="0"/>
                <a:ea typeface="Times New Roman"/>
                <a:cs typeface="Arial" panose="020B0604020202020204" pitchFamily="34" charset="0"/>
                <a:sym typeface="Times New Roman"/>
              </a:rPr>
              <a:t>: Does not require ratification of official agreements. Based on looser arrangement made between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participants</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a:t>
            </a:r>
          </a:p>
          <a:p>
            <a:pPr marL="457200" lvl="0" indent="-298450" rtl="0">
              <a:lnSpc>
                <a:spcPct val="115000"/>
              </a:lnSpc>
              <a:spcBef>
                <a:spcPts val="0"/>
              </a:spcBef>
              <a:spcAft>
                <a:spcPts val="0"/>
              </a:spcAft>
              <a:buClr>
                <a:schemeClr val="dk1"/>
              </a:buClr>
              <a:buSzPts val="1100"/>
              <a:buFont typeface="Times New Roman"/>
              <a:buChar char="●"/>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Strengths</a:t>
            </a:r>
            <a:r>
              <a:rPr lang="en" dirty="0">
                <a:solidFill>
                  <a:schemeClr val="dk1"/>
                </a:solidFill>
                <a:latin typeface="Arial" panose="020B0604020202020204" pitchFamily="34" charset="0"/>
                <a:ea typeface="Times New Roman"/>
                <a:cs typeface="Arial" panose="020B0604020202020204" pitchFamily="34" charset="0"/>
                <a:sym typeface="Times New Roman"/>
              </a:rPr>
              <a:t>: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Requires </a:t>
            </a:r>
            <a:r>
              <a:rPr lang="en" dirty="0">
                <a:solidFill>
                  <a:schemeClr val="dk1"/>
                </a:solidFill>
                <a:latin typeface="Arial" panose="020B0604020202020204" pitchFamily="34" charset="0"/>
                <a:ea typeface="Times New Roman"/>
                <a:cs typeface="Arial" panose="020B0604020202020204" pitchFamily="34" charset="0"/>
                <a:sym typeface="Times New Roman"/>
              </a:rPr>
              <a:t>less time, money and other resources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than formal arrangements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Well suited to respond to problems</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characterize by divergent sources, actors and information</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Minimizes </a:t>
            </a:r>
            <a:r>
              <a:rPr lang="en" dirty="0">
                <a:solidFill>
                  <a:schemeClr val="dk1"/>
                </a:solidFill>
                <a:latin typeface="Arial" panose="020B0604020202020204" pitchFamily="34" charset="0"/>
                <a:ea typeface="Times New Roman"/>
                <a:cs typeface="Arial" panose="020B0604020202020204" pitchFamily="34" charset="0"/>
                <a:sym typeface="Times New Roman"/>
              </a:rPr>
              <a:t>administrative and bureaucratic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hurdles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Can </a:t>
            </a:r>
            <a:r>
              <a:rPr lang="en" dirty="0">
                <a:solidFill>
                  <a:schemeClr val="dk1"/>
                </a:solidFill>
                <a:latin typeface="Arial" panose="020B0604020202020204" pitchFamily="34" charset="0"/>
                <a:ea typeface="Times New Roman"/>
                <a:cs typeface="Arial" panose="020B0604020202020204" pitchFamily="34" charset="0"/>
                <a:sym typeface="Times New Roman"/>
              </a:rPr>
              <a:t>be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built </a:t>
            </a:r>
            <a:r>
              <a:rPr lang="en" dirty="0">
                <a:solidFill>
                  <a:schemeClr val="dk1"/>
                </a:solidFill>
                <a:latin typeface="Arial" panose="020B0604020202020204" pitchFamily="34" charset="0"/>
                <a:ea typeface="Times New Roman"/>
                <a:cs typeface="Arial" panose="020B0604020202020204" pitchFamily="34" charset="0"/>
                <a:sym typeface="Times New Roman"/>
              </a:rPr>
              <a:t>on existing relationships </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Can </a:t>
            </a:r>
            <a:r>
              <a:rPr lang="en" dirty="0">
                <a:solidFill>
                  <a:schemeClr val="dk1"/>
                </a:solidFill>
                <a:latin typeface="Arial" panose="020B0604020202020204" pitchFamily="34" charset="0"/>
                <a:ea typeface="Times New Roman"/>
                <a:cs typeface="Arial" panose="020B0604020202020204" pitchFamily="34" charset="0"/>
                <a:sym typeface="Times New Roman"/>
              </a:rPr>
              <a:t>be tailored to the specific scale, needs,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interests </a:t>
            </a:r>
            <a:r>
              <a:rPr lang="en" dirty="0">
                <a:solidFill>
                  <a:schemeClr val="dk1"/>
                </a:solidFill>
                <a:latin typeface="Arial" panose="020B0604020202020204" pitchFamily="34" charset="0"/>
                <a:ea typeface="Times New Roman"/>
                <a:cs typeface="Arial" panose="020B0604020202020204" pitchFamily="34" charset="0"/>
                <a:sym typeface="Times New Roman"/>
              </a:rPr>
              <a:t>and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solutions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dirty="0" smtClean="0">
                <a:solidFill>
                  <a:schemeClr val="dk1"/>
                </a:solidFill>
                <a:latin typeface="Arial" panose="020B0604020202020204" pitchFamily="34" charset="0"/>
                <a:ea typeface="Times New Roman"/>
                <a:cs typeface="Arial" panose="020B0604020202020204" pitchFamily="34" charset="0"/>
                <a:sym typeface="Times New Roman"/>
              </a:rPr>
              <a:t>Platform to integrate diverse needs and interests (in</a:t>
            </a:r>
            <a:r>
              <a:rPr lang="en-GB" baseline="0" dirty="0" smtClean="0">
                <a:solidFill>
                  <a:schemeClr val="dk1"/>
                </a:solidFill>
                <a:latin typeface="Arial" panose="020B0604020202020204" pitchFamily="34" charset="0"/>
                <a:ea typeface="Times New Roman"/>
                <a:cs typeface="Arial" panose="020B0604020202020204" pitchFamily="34" charset="0"/>
                <a:sym typeface="Times New Roman"/>
              </a:rPr>
              <a:t> case of establishment of new transboundary informal structures)</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Requires</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trust</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dirty="0" smtClean="0">
                <a:solidFill>
                  <a:schemeClr val="dk1"/>
                </a:solidFill>
                <a:latin typeface="Arial" panose="020B0604020202020204" pitchFamily="34" charset="0"/>
                <a:ea typeface="Times New Roman"/>
                <a:cs typeface="Arial" panose="020B0604020202020204" pitchFamily="34" charset="0"/>
                <a:sym typeface="Times New Roman"/>
              </a:rPr>
              <a:t>Provides flexibility to include representatives from all sectors</a:t>
            </a:r>
            <a:r>
              <a:rPr lang="en-GB" baseline="0" dirty="0" smtClean="0">
                <a:solidFill>
                  <a:schemeClr val="dk1"/>
                </a:solidFill>
                <a:latin typeface="Arial" panose="020B0604020202020204" pitchFamily="34" charset="0"/>
                <a:ea typeface="Times New Roman"/>
                <a:cs typeface="Arial" panose="020B0604020202020204" pitchFamily="34" charset="0"/>
                <a:sym typeface="Times New Roman"/>
              </a:rPr>
              <a:t> (public, private, non-profit, academia, etc.)</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Weaknesses: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May </a:t>
            </a:r>
            <a:r>
              <a:rPr lang="en" dirty="0">
                <a:solidFill>
                  <a:schemeClr val="dk1"/>
                </a:solidFill>
                <a:latin typeface="Arial" panose="020B0604020202020204" pitchFamily="34" charset="0"/>
                <a:ea typeface="Times New Roman"/>
                <a:cs typeface="Arial" panose="020B0604020202020204" pitchFamily="34" charset="0"/>
                <a:sym typeface="Times New Roman"/>
              </a:rPr>
              <a:t>be difficult to sustain due to lack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of </a:t>
            </a:r>
            <a:r>
              <a:rPr lang="en" dirty="0">
                <a:solidFill>
                  <a:schemeClr val="dk1"/>
                </a:solidFill>
                <a:latin typeface="Arial" panose="020B0604020202020204" pitchFamily="34" charset="0"/>
                <a:ea typeface="Times New Roman"/>
                <a:cs typeface="Arial" panose="020B0604020202020204" pitchFamily="34" charset="0"/>
                <a:sym typeface="Times New Roman"/>
              </a:rPr>
              <a:t>formal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structure</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Lack </a:t>
            </a:r>
            <a:r>
              <a:rPr lang="en" dirty="0">
                <a:solidFill>
                  <a:schemeClr val="dk1"/>
                </a:solidFill>
                <a:latin typeface="Arial" panose="020B0604020202020204" pitchFamily="34" charset="0"/>
                <a:ea typeface="Times New Roman"/>
                <a:cs typeface="Arial" panose="020B0604020202020204" pitchFamily="34" charset="0"/>
                <a:sym typeface="Times New Roman"/>
              </a:rPr>
              <a:t>of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specific</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agreement on roles and responsibilities can lead to misunderstanding and friction through the loss of continuity and/or</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champions with </a:t>
            </a:r>
            <a:r>
              <a:rPr lang="hr-HR" baseline="0" dirty="0" smtClean="0">
                <a:solidFill>
                  <a:schemeClr val="dk1"/>
                </a:solidFill>
                <a:latin typeface="Arial" panose="020B0604020202020204" pitchFamily="34" charset="0"/>
                <a:ea typeface="Times New Roman"/>
                <a:cs typeface="Arial" panose="020B0604020202020204" pitchFamily="34" charset="0"/>
                <a:sym typeface="Times New Roman"/>
              </a:rPr>
              <a:t>i</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nstitutional memory</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Lack </a:t>
            </a:r>
            <a:r>
              <a:rPr lang="en" dirty="0">
                <a:solidFill>
                  <a:schemeClr val="dk1"/>
                </a:solidFill>
                <a:latin typeface="Arial" panose="020B0604020202020204" pitchFamily="34" charset="0"/>
                <a:ea typeface="Times New Roman"/>
                <a:cs typeface="Arial" panose="020B0604020202020204" pitchFamily="34" charset="0"/>
                <a:sym typeface="Times New Roman"/>
              </a:rPr>
              <a:t>of dispute resolution processes may make relationships difficult to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maintain</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Highly </a:t>
            </a:r>
            <a:r>
              <a:rPr lang="en" dirty="0">
                <a:solidFill>
                  <a:schemeClr val="dk1"/>
                </a:solidFill>
                <a:latin typeface="Arial" panose="020B0604020202020204" pitchFamily="34" charset="0"/>
                <a:ea typeface="Times New Roman"/>
                <a:cs typeface="Arial" panose="020B0604020202020204" pitchFamily="34" charset="0"/>
                <a:sym typeface="Times New Roman"/>
              </a:rPr>
              <a:t>susceptible to changes in power, politics,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personnel </a:t>
            </a:r>
            <a:r>
              <a:rPr lang="en" dirty="0">
                <a:solidFill>
                  <a:schemeClr val="dk1"/>
                </a:solidFill>
                <a:latin typeface="Arial" panose="020B0604020202020204" pitchFamily="34" charset="0"/>
                <a:ea typeface="Times New Roman"/>
                <a:cs typeface="Arial" panose="020B0604020202020204" pitchFamily="34" charset="0"/>
                <a:sym typeface="Times New Roman"/>
              </a:rPr>
              <a:t>and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resources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Equitable </a:t>
            </a:r>
            <a:r>
              <a:rPr lang="en" dirty="0">
                <a:solidFill>
                  <a:schemeClr val="dk1"/>
                </a:solidFill>
                <a:latin typeface="Arial" panose="020B0604020202020204" pitchFamily="34" charset="0"/>
                <a:ea typeface="Times New Roman"/>
                <a:cs typeface="Arial" panose="020B0604020202020204" pitchFamily="34" charset="0"/>
                <a:sym typeface="Times New Roman"/>
              </a:rPr>
              <a:t>distribution of costs and benefits among participants can be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challenging</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dirty="0" smtClean="0">
                <a:solidFill>
                  <a:schemeClr val="dk1"/>
                </a:solidFill>
                <a:latin typeface="Arial" panose="020B0604020202020204" pitchFamily="34" charset="0"/>
                <a:ea typeface="Times New Roman"/>
                <a:cs typeface="Arial" panose="020B0604020202020204" pitchFamily="34" charset="0"/>
                <a:sym typeface="Times New Roman"/>
              </a:rPr>
              <a:t>May lead to an increase in transaction and coordination costs</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dirty="0" smtClean="0">
                <a:solidFill>
                  <a:schemeClr val="dk1"/>
                </a:solidFill>
                <a:latin typeface="Arial" panose="020B0604020202020204" pitchFamily="34" charset="0"/>
                <a:ea typeface="Times New Roman"/>
                <a:cs typeface="Arial" panose="020B0604020202020204" pitchFamily="34" charset="0"/>
                <a:sym typeface="Times New Roman"/>
              </a:rPr>
              <a:t>Tools and resources may disappear when the issue that spurred informal cooperation goes away</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Newly established informal structures/institutions </a:t>
            </a:r>
            <a:r>
              <a:rPr lang="en" dirty="0">
                <a:solidFill>
                  <a:schemeClr val="dk1"/>
                </a:solidFill>
                <a:latin typeface="Arial" panose="020B0604020202020204" pitchFamily="34" charset="0"/>
                <a:ea typeface="Times New Roman"/>
                <a:cs typeface="Arial" panose="020B0604020202020204" pitchFamily="34" charset="0"/>
                <a:sym typeface="Times New Roman"/>
              </a:rPr>
              <a:t>often have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high start-up </a:t>
            </a:r>
            <a:r>
              <a:rPr lang="en" dirty="0">
                <a:solidFill>
                  <a:schemeClr val="dk1"/>
                </a:solidFill>
                <a:latin typeface="Arial" panose="020B0604020202020204" pitchFamily="34" charset="0"/>
                <a:ea typeface="Times New Roman"/>
                <a:cs typeface="Arial" panose="020B0604020202020204" pitchFamily="34" charset="0"/>
                <a:sym typeface="Times New Roman"/>
              </a:rPr>
              <a:t>and maintenance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costs</a:t>
            </a:r>
            <a:endParaRPr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407889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fe741998e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fe741998e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smtClean="0">
                <a:latin typeface="Arial" panose="020B0604020202020204" pitchFamily="34" charset="0"/>
                <a:ea typeface="Times New Roman"/>
                <a:cs typeface="Arial" panose="020B0604020202020204" pitchFamily="34" charset="0"/>
                <a:sym typeface="Times New Roman"/>
              </a:rPr>
              <a:t>Photo Credit: </a:t>
            </a:r>
            <a:r>
              <a:rPr lang="en-GB" sz="1100" b="0" i="1"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Lundayeh</a:t>
            </a:r>
            <a:r>
              <a:rPr lang="en-GB" sz="1100" b="0" i="1"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Indigenous Peoples in the Highlands of the Heart of Borneo </a:t>
            </a:r>
            <a:r>
              <a:rPr lang="en-GB" sz="1100" i="1" dirty="0" smtClean="0">
                <a:solidFill>
                  <a:schemeClr val="dk1"/>
                </a:solidFill>
                <a:latin typeface="Arial" panose="020B0604020202020204" pitchFamily="34" charset="0"/>
                <a:ea typeface="Times New Roman"/>
                <a:cs typeface="Arial" panose="020B0604020202020204" pitchFamily="34" charset="0"/>
                <a:sym typeface="Times New Roman"/>
              </a:rPr>
              <a:t>©FORMADAT</a:t>
            </a:r>
            <a:r>
              <a:rPr lang="hr-HR" sz="1100" i="1" dirty="0" smtClean="0">
                <a:solidFill>
                  <a:schemeClr val="dk1"/>
                </a:solidFill>
                <a:latin typeface="Arial" panose="020B0604020202020204" pitchFamily="34" charset="0"/>
                <a:ea typeface="Times New Roman"/>
                <a:cs typeface="Arial" panose="020B0604020202020204" pitchFamily="34" charset="0"/>
                <a:sym typeface="Times New Roman"/>
              </a:rPr>
              <a:t> (Taken from IUCN BPG,</a:t>
            </a:r>
            <a:r>
              <a:rPr lang="hr-HR" sz="1100" i="1" baseline="0" dirty="0" smtClean="0">
                <a:solidFill>
                  <a:schemeClr val="dk1"/>
                </a:solidFill>
                <a:latin typeface="Arial" panose="020B0604020202020204" pitchFamily="34" charset="0"/>
                <a:ea typeface="Times New Roman"/>
                <a:cs typeface="Arial" panose="020B0604020202020204" pitchFamily="34" charset="0"/>
                <a:sym typeface="Times New Roman"/>
              </a:rPr>
              <a:t> 2015, pp. 33)</a:t>
            </a:r>
            <a:endParaRPr lang="en-GB" sz="1100" i="1"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hr-HR" sz="1100"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hr-HR" sz="1100" b="1" i="0" dirty="0" smtClean="0">
                <a:solidFill>
                  <a:schemeClr val="dk1"/>
                </a:solidFill>
                <a:latin typeface="Arial" panose="020B0604020202020204" pitchFamily="34" charset="0"/>
                <a:ea typeface="Times New Roman"/>
                <a:cs typeface="Arial" panose="020B0604020202020204" pitchFamily="34" charset="0"/>
                <a:sym typeface="Times New Roman"/>
              </a:rPr>
              <a:t>FORMADAT</a:t>
            </a:r>
            <a:r>
              <a:rPr lang="hr-HR" sz="1100" b="1" i="0" baseline="0" dirty="0" smtClean="0">
                <a:solidFill>
                  <a:schemeClr val="dk1"/>
                </a:solidFill>
                <a:latin typeface="Arial" panose="020B0604020202020204" pitchFamily="34" charset="0"/>
                <a:ea typeface="Times New Roman"/>
                <a:cs typeface="Arial" panose="020B0604020202020204" pitchFamily="34" charset="0"/>
                <a:sym typeface="Times New Roman"/>
              </a:rPr>
              <a:t> in the Highlands of Borneo: Informal transboundary governance</a:t>
            </a:r>
            <a:endParaRPr lang="hr-HR" sz="1100" b="1" i="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The Highlands of Borneo form part of a larger transboundary conservation initiative called the Heart of Borneo and the Highlands are shared by Indonesia and Malaysia (the Heart of Borneo also includes Brunei). It is a relatively isolated area and one of the largest forested and traditionally farmed catchment areas in Borneo. The Highlands are inside the Indonesian </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Kayan</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Mentarang</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National Park and the Malaysian </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Pulong</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Tau National Park.</a:t>
            </a:r>
          </a:p>
          <a:p>
            <a:endPar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The </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Lundayeh</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Lun</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Bawang</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Kelabit</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and </a:t>
            </a:r>
            <a:r>
              <a:rPr lang="en-GB" sz="1100" b="0" i="0"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Sa’ban</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peoples of the transboundary Highlands share a common linguistic and cultural heritage. The strong ethnic and family ties are one of the main reasons for the close social and economic/trade interactions that take place across the international border. In 2004, the people of the Highlands established FORMADAT, an Alliance of the Indigenous Peoples of the Highlands. FORMADAT is an alliance of transboundary nature that has resulted with the enhanced conservation and cooperation between the concerned countries. The principal aim of FORMADAT was to </a:t>
            </a:r>
            <a:r>
              <a:rPr lang="en-GB" sz="1100" dirty="0" smtClean="0">
                <a:latin typeface="Arial" panose="020B0604020202020204" pitchFamily="34" charset="0"/>
                <a:cs typeface="Arial" panose="020B0604020202020204" pitchFamily="34" charset="0"/>
              </a:rPr>
              <a:t>forge stronger linkages across the border to diminish</a:t>
            </a:r>
            <a:r>
              <a:rPr lang="en-GB" sz="1100" baseline="0" dirty="0" smtClean="0">
                <a:latin typeface="Arial" panose="020B0604020202020204" pitchFamily="34" charset="0"/>
                <a:cs typeface="Arial" panose="020B0604020202020204" pitchFamily="34" charset="0"/>
              </a:rPr>
              <a:t> uncontrolled development. </a:t>
            </a:r>
            <a:endPar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endParaRPr>
          </a:p>
          <a:p>
            <a:endPar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Though informal in nature, FORMADAT is supported by a non-legally binding Declaration signed by its members in 2006. The Declaration addresses the social, economic and environmental pillars of sustainability. FORMADAT is a valuable example of a grass-root initiative, arising from the local peoples’ commitment on both sides of the international border to secure sustainable development and conserve the natural resources. In transboundary conservation, such local constituencies are critical in generating the sense of local ownership necessary for the success of region</a:t>
            </a:r>
            <a:r>
              <a:rPr lang="hr-HR"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a</a:t>
            </a:r>
            <a:r>
              <a:rPr lang="en-GB" sz="1100" b="0" i="0"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l conservation efforts. In 2013, representatives of FORMADAT Indonesia and Malaysia were invited as observers to the trilateral government meeting of the Heart of Borneo initiative for the first time.</a:t>
            </a:r>
            <a:endParaRPr lang="en-GB" sz="1100"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endParaRPr lang="en-GB" sz="1100"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100" b="1" dirty="0" smtClean="0">
                <a:solidFill>
                  <a:schemeClr val="dk1"/>
                </a:solidFill>
                <a:latin typeface="Arial" panose="020B0604020202020204" pitchFamily="34" charset="0"/>
                <a:ea typeface="Times New Roman"/>
                <a:cs typeface="Arial" panose="020B0604020202020204" pitchFamily="34" charset="0"/>
                <a:sym typeface="Times New Roman"/>
              </a:rPr>
              <a:t>Supplemental reading:  </a:t>
            </a:r>
            <a:endParaRPr lang="hr-HR" sz="1100" b="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sz="1100" b="0" i="1" u="none" strike="noStrike" kern="1200" cap="none" baseline="0" dirty="0" err="1" smtClean="0">
                <a:solidFill>
                  <a:schemeClr val="tx1"/>
                </a:solidFill>
                <a:latin typeface="Arial" panose="020B0604020202020204" pitchFamily="34" charset="0"/>
                <a:ea typeface="Arial"/>
                <a:cs typeface="Arial" panose="020B0604020202020204" pitchFamily="34" charset="0"/>
                <a:sym typeface="Arial"/>
              </a:rPr>
              <a:t>Eghenter</a:t>
            </a:r>
            <a:r>
              <a:rPr lang="en-GB" sz="1100" b="0" i="1" u="none" strike="noStrike" kern="1200" cap="none" baseline="0" dirty="0" smtClean="0">
                <a:solidFill>
                  <a:schemeClr val="tx1"/>
                </a:solidFill>
                <a:latin typeface="Arial" panose="020B0604020202020204" pitchFamily="34" charset="0"/>
                <a:ea typeface="Arial"/>
                <a:cs typeface="Arial" panose="020B0604020202020204" pitchFamily="34" charset="0"/>
                <a:sym typeface="Arial"/>
              </a:rPr>
              <a:t>, C. (2015). Case study 4: Engaging communities across the border: FORMADAT in the Highlands of the Heart of Borneo. In: Vasilijević, M., Zunckel, K., McKinney, M., Erg, B., Schoon, M., Rosen Michel, T. Transboundary Conservation: A systematic and integrated approach. Best Practice Protected Area Guidelines Series No. 23, Gland, Switzerland: IUCN.</a:t>
            </a:r>
            <a:endParaRPr lang="en-GB" sz="1100" b="0" i="1" u="none" strike="noStrike" cap="none" baseline="0" dirty="0" smtClean="0">
              <a:solidFill>
                <a:srgbClr val="000000"/>
              </a:solidFill>
              <a:latin typeface="Arial" panose="020B0604020202020204" pitchFamily="34" charset="0"/>
              <a:ea typeface="Arial"/>
              <a:cs typeface="Arial" panose="020B0604020202020204" pitchFamily="34" charset="0"/>
              <a:sym typeface="Arial"/>
            </a:endParaRPr>
          </a:p>
          <a:p>
            <a:pPr marL="0" lvl="0" indent="0" rtl="0">
              <a:spcBef>
                <a:spcPts val="0"/>
              </a:spcBef>
              <a:spcAft>
                <a:spcPts val="0"/>
              </a:spcAft>
              <a:buClr>
                <a:schemeClr val="dk1"/>
              </a:buClr>
              <a:buSzPts val="1100"/>
              <a:buFont typeface="Arial"/>
              <a:buNone/>
            </a:pPr>
            <a:endParaRPr lang="en-GB" sz="1100"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00925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fe741998e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fe741998e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en" i="1" dirty="0" smtClean="0">
                <a:solidFill>
                  <a:schemeClr val="dk1"/>
                </a:solidFill>
                <a:latin typeface="Times New Roman"/>
                <a:ea typeface="Times New Roman"/>
                <a:cs typeface="Times New Roman"/>
                <a:sym typeface="Times New Roman"/>
              </a:rPr>
              <a:t>Camero</a:t>
            </a:r>
            <a:r>
              <a:rPr lang="en" i="1" baseline="0" dirty="0" smtClean="0">
                <a:solidFill>
                  <a:schemeClr val="dk1"/>
                </a:solidFill>
                <a:latin typeface="Times New Roman"/>
                <a:ea typeface="Times New Roman"/>
                <a:cs typeface="Times New Roman"/>
                <a:sym typeface="Times New Roman"/>
              </a:rPr>
              <a:t>n Lake in Waterton Lakes National Park (Alberta, Canada)</a:t>
            </a:r>
            <a:r>
              <a:rPr lang="en" i="0" baseline="0" dirty="0" smtClean="0">
                <a:solidFill>
                  <a:schemeClr val="dk1"/>
                </a:solidFill>
                <a:latin typeface="Times New Roman"/>
                <a:ea typeface="Times New Roman"/>
                <a:cs typeface="Times New Roman"/>
                <a:sym typeface="Times New Roman"/>
              </a:rPr>
              <a:t> ©</a:t>
            </a:r>
            <a:r>
              <a:rPr lang="en" i="1" baseline="0" dirty="0" smtClean="0">
                <a:solidFill>
                  <a:schemeClr val="dk1"/>
                </a:solidFill>
                <a:latin typeface="Times New Roman"/>
                <a:ea typeface="Times New Roman"/>
                <a:cs typeface="Times New Roman"/>
                <a:sym typeface="Times New Roman"/>
              </a:rPr>
              <a:t>Michael Rogers</a:t>
            </a:r>
            <a:r>
              <a:rPr lang="hr-HR" i="1" baseline="0" dirty="0" smtClean="0">
                <a:solidFill>
                  <a:schemeClr val="dk1"/>
                </a:solidFill>
                <a:latin typeface="Times New Roman"/>
                <a:ea typeface="Times New Roman"/>
                <a:cs typeface="Times New Roman"/>
                <a:sym typeface="Times New Roman"/>
              </a:rPr>
              <a:t> (top);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Waterton Glacier International Peace Par</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k,</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Golden Mantled Squirrel</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©NP</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S (bottom)</a:t>
            </a:r>
            <a:r>
              <a:rPr lang="hr-HR" i="1" baseline="0" dirty="0" smtClean="0">
                <a:solidFill>
                  <a:schemeClr val="dk1"/>
                </a:solidFill>
                <a:latin typeface="Arial" panose="020B0604020202020204" pitchFamily="34" charset="0"/>
                <a:ea typeface="Times New Roman"/>
                <a:cs typeface="Arial" panose="020B0604020202020204" pitchFamily="34" charset="0"/>
                <a:sym typeface="Times New Roman"/>
              </a:rPr>
              <a:t> </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 b="1" dirty="0">
                <a:solidFill>
                  <a:schemeClr val="dk1"/>
                </a:solidFill>
                <a:latin typeface="Arial" panose="020B0604020202020204" pitchFamily="34" charset="0"/>
                <a:ea typeface="Times New Roman"/>
                <a:cs typeface="Arial" panose="020B0604020202020204" pitchFamily="34" charset="0"/>
                <a:sym typeface="Times New Roman"/>
              </a:rPr>
              <a:t>Implementing transboundary conservation governance in </a:t>
            </a:r>
            <a:r>
              <a:rPr lang="en" b="1" dirty="0" smtClean="0">
                <a:solidFill>
                  <a:schemeClr val="dk1"/>
                </a:solidFill>
                <a:latin typeface="Arial" panose="020B0604020202020204" pitchFamily="34" charset="0"/>
                <a:ea typeface="Times New Roman"/>
                <a:cs typeface="Arial" panose="020B0604020202020204" pitchFamily="34" charset="0"/>
                <a:sym typeface="Times New Roman"/>
              </a:rPr>
              <a:t>practice</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Times New Roman"/>
              <a:buChar char="●"/>
              <a:tabLst/>
              <a:defRPr/>
            </a:pPr>
            <a:r>
              <a:rPr lang="en" i="1" dirty="0">
                <a:solidFill>
                  <a:schemeClr val="dk1"/>
                </a:solidFill>
                <a:latin typeface="Arial" panose="020B0604020202020204" pitchFamily="34" charset="0"/>
                <a:ea typeface="Times New Roman"/>
                <a:cs typeface="Arial" panose="020B0604020202020204" pitchFamily="34" charset="0"/>
                <a:sym typeface="Times New Roman"/>
              </a:rPr>
              <a:t>Collaboration</a:t>
            </a:r>
            <a:r>
              <a:rPr lang="en" dirty="0">
                <a:solidFill>
                  <a:schemeClr val="dk1"/>
                </a:solidFill>
                <a:latin typeface="Arial" panose="020B0604020202020204" pitchFamily="34" charset="0"/>
                <a:ea typeface="Times New Roman"/>
                <a:cs typeface="Arial" panose="020B0604020202020204" pitchFamily="34" charset="0"/>
                <a:sym typeface="Times New Roman"/>
              </a:rPr>
              <a:t> is the cornerstone to effective governance. This requires engagement of stakeholders such as the community, rights holders, the private sector, experts and governments from all countries involved in a </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TBCA</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 A core principle is that </a:t>
            </a:r>
            <a:r>
              <a:rPr lang="en-GB" sz="1100" dirty="0" smtClean="0">
                <a:solidFill>
                  <a:schemeClr val="dk1"/>
                </a:solidFill>
                <a:latin typeface="Arial" panose="020B0604020202020204" pitchFamily="34" charset="0"/>
                <a:ea typeface="Times New Roman"/>
                <a:cs typeface="Arial" panose="020B0604020202020204" pitchFamily="34" charset="0"/>
                <a:sym typeface="Times New Roman"/>
              </a:rPr>
              <a:t>various interests should not only be consulted but enabled to engage directly in decision-making.</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dirty="0">
                <a:solidFill>
                  <a:schemeClr val="dk1"/>
                </a:solidFill>
                <a:latin typeface="Arial" panose="020B0604020202020204" pitchFamily="34" charset="0"/>
                <a:ea typeface="Times New Roman"/>
                <a:cs typeface="Arial" panose="020B0604020202020204" pitchFamily="34" charset="0"/>
                <a:sym typeface="Times New Roman"/>
              </a:rPr>
              <a:t>Governance should be “</a:t>
            </a:r>
            <a:r>
              <a:rPr lang="en" i="1" dirty="0">
                <a:solidFill>
                  <a:schemeClr val="dk1"/>
                </a:solidFill>
                <a:latin typeface="Arial" panose="020B0604020202020204" pitchFamily="34" charset="0"/>
                <a:ea typeface="Times New Roman"/>
                <a:cs typeface="Arial" panose="020B0604020202020204" pitchFamily="34" charset="0"/>
                <a:sym typeface="Times New Roman"/>
              </a:rPr>
              <a:t>nested</a:t>
            </a:r>
            <a:r>
              <a:rPr lang="en" dirty="0">
                <a:solidFill>
                  <a:schemeClr val="dk1"/>
                </a:solidFill>
                <a:latin typeface="Arial" panose="020B0604020202020204" pitchFamily="34" charset="0"/>
                <a:ea typeface="Times New Roman"/>
                <a:cs typeface="Arial" panose="020B0604020202020204" pitchFamily="34" charset="0"/>
                <a:sym typeface="Times New Roman"/>
              </a:rPr>
              <a:t>” meaning that it should include independent but linked systems of governance at various levels of social organization.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dirty="0">
                <a:solidFill>
                  <a:schemeClr val="dk1"/>
                </a:solidFill>
                <a:latin typeface="Arial" panose="020B0604020202020204" pitchFamily="34" charset="0"/>
                <a:ea typeface="Times New Roman"/>
                <a:cs typeface="Arial" panose="020B0604020202020204" pitchFamily="34" charset="0"/>
                <a:sym typeface="Times New Roman"/>
              </a:rPr>
              <a:t>A system of governance must be </a:t>
            </a:r>
            <a:r>
              <a:rPr lang="en" i="1" dirty="0">
                <a:solidFill>
                  <a:schemeClr val="dk1"/>
                </a:solidFill>
                <a:latin typeface="Arial" panose="020B0604020202020204" pitchFamily="34" charset="0"/>
                <a:ea typeface="Times New Roman"/>
                <a:cs typeface="Arial" panose="020B0604020202020204" pitchFamily="34" charset="0"/>
                <a:sym typeface="Times New Roman"/>
              </a:rPr>
              <a:t>adaptive</a:t>
            </a:r>
            <a:r>
              <a:rPr lang="en" dirty="0">
                <a:solidFill>
                  <a:schemeClr val="dk1"/>
                </a:solidFill>
                <a:latin typeface="Arial" panose="020B0604020202020204" pitchFamily="34" charset="0"/>
                <a:ea typeface="Times New Roman"/>
                <a:cs typeface="Arial" panose="020B0604020202020204" pitchFamily="34" charset="0"/>
                <a:sym typeface="Times New Roman"/>
              </a:rPr>
              <a:t> that is flexible enough to respond to social, economic, and environmental variables.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Learn by doing and create an</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expectation of learning as we go.</a:t>
            </a: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83035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fe741998e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fe741998e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i="1" dirty="0" smtClean="0">
                <a:latin typeface="Arial" panose="020B0604020202020204" pitchFamily="34" charset="0"/>
                <a:ea typeface="Times New Roman"/>
                <a:cs typeface="Arial" panose="020B0604020202020204" pitchFamily="34" charset="0"/>
                <a:sym typeface="Times New Roman"/>
              </a:rPr>
              <a:t>Photo Credit: </a:t>
            </a:r>
            <a:r>
              <a:rPr lang="en-GB" i="1" dirty="0" smtClean="0">
                <a:latin typeface="Arial" panose="020B0604020202020204" pitchFamily="34" charset="0"/>
                <a:ea typeface="Times New Roman"/>
                <a:cs typeface="Arial" panose="020B0604020202020204" pitchFamily="34" charset="0"/>
                <a:sym typeface="Times New Roman"/>
              </a:rPr>
              <a:t>Waterton Glacier International Peace Park</a:t>
            </a:r>
            <a:r>
              <a:rPr lang="hr-HR" i="1" dirty="0" smtClean="0">
                <a:latin typeface="Arial" panose="020B0604020202020204" pitchFamily="34" charset="0"/>
                <a:ea typeface="Times New Roman"/>
                <a:cs typeface="Arial" panose="020B0604020202020204" pitchFamily="34" charset="0"/>
                <a:sym typeface="Times New Roman"/>
              </a:rPr>
              <a:t> </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©Maja Vasilijević</a:t>
            </a:r>
            <a:endParaRPr lang="en-GB"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 b="1" dirty="0">
                <a:solidFill>
                  <a:schemeClr val="dk1"/>
                </a:solidFill>
                <a:latin typeface="Arial" panose="020B0604020202020204" pitchFamily="34" charset="0"/>
                <a:ea typeface="Times New Roman"/>
                <a:cs typeface="Arial" panose="020B0604020202020204" pitchFamily="34" charset="0"/>
                <a:sym typeface="Times New Roman"/>
              </a:rPr>
              <a:t>Implementing transboundary conservation governance in practice</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dirty="0">
                <a:solidFill>
                  <a:schemeClr val="dk1"/>
                </a:solidFill>
                <a:latin typeface="Arial" panose="020B0604020202020204" pitchFamily="34" charset="0"/>
                <a:ea typeface="Times New Roman"/>
                <a:cs typeface="Arial" panose="020B0604020202020204" pitchFamily="34" charset="0"/>
                <a:sym typeface="Times New Roman"/>
              </a:rPr>
              <a:t>Best Practice Suggestions for Governance</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Font typeface="Times New Roman"/>
              <a:buChar char="○"/>
            </a:pPr>
            <a:r>
              <a:rPr lang="en" dirty="0">
                <a:solidFill>
                  <a:schemeClr val="dk1"/>
                </a:solidFill>
                <a:latin typeface="Arial" panose="020B0604020202020204" pitchFamily="34" charset="0"/>
                <a:ea typeface="Times New Roman"/>
                <a:cs typeface="Arial" panose="020B0604020202020204" pitchFamily="34" charset="0"/>
                <a:sym typeface="Times New Roman"/>
              </a:rPr>
              <a:t>Address common elements of good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governance: Although there is no singl</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model for </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transboundary</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 governance,</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there are common elements that should be addressed in the design of any governance arrangement.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Font typeface="Times New Roman"/>
              <a:buChar char="○"/>
            </a:pPr>
            <a:r>
              <a:rPr lang="en" dirty="0">
                <a:solidFill>
                  <a:schemeClr val="dk1"/>
                </a:solidFill>
                <a:latin typeface="Arial" panose="020B0604020202020204" pitchFamily="34" charset="0"/>
                <a:ea typeface="Times New Roman"/>
                <a:cs typeface="Arial" panose="020B0604020202020204" pitchFamily="34" charset="0"/>
                <a:sym typeface="Times New Roman"/>
              </a:rPr>
              <a:t>Let function dictate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structure, no matter wheter</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the </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transboundary</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initiative is formal or informal.</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Font typeface="Times New Roman"/>
              <a:buChar char="○"/>
            </a:pPr>
            <a:r>
              <a:rPr lang="en" dirty="0">
                <a:solidFill>
                  <a:schemeClr val="dk1"/>
                </a:solidFill>
                <a:latin typeface="Arial" panose="020B0604020202020204" pitchFamily="34" charset="0"/>
                <a:ea typeface="Times New Roman"/>
                <a:cs typeface="Arial" panose="020B0604020202020204" pitchFamily="34" charset="0"/>
                <a:sym typeface="Times New Roman"/>
              </a:rPr>
              <a:t>Promote flexibility and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adaptability, due to</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constant changes in social, political, economic and environmental conditions.</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Font typeface="Times New Roman"/>
              <a:buChar char="○"/>
            </a:pPr>
            <a:r>
              <a:rPr lang="en" dirty="0">
                <a:solidFill>
                  <a:schemeClr val="dk1"/>
                </a:solidFill>
                <a:latin typeface="Arial" panose="020B0604020202020204" pitchFamily="34" charset="0"/>
                <a:ea typeface="Times New Roman"/>
                <a:cs typeface="Arial" panose="020B0604020202020204" pitchFamily="34" charset="0"/>
                <a:sym typeface="Times New Roman"/>
              </a:rPr>
              <a:t>Design mechanisms for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accountability, supporting open, transparent, inclusive and informed process.</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Font typeface="Times New Roman"/>
              <a:buChar char="○"/>
            </a:pPr>
            <a:r>
              <a:rPr lang="en" dirty="0">
                <a:solidFill>
                  <a:schemeClr val="dk1"/>
                </a:solidFill>
                <a:latin typeface="Arial" panose="020B0604020202020204" pitchFamily="34" charset="0"/>
                <a:ea typeface="Times New Roman"/>
                <a:cs typeface="Arial" panose="020B0604020202020204" pitchFamily="34" charset="0"/>
                <a:sym typeface="Times New Roman"/>
              </a:rPr>
              <a:t>Govern at the scale of the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problem. In transboundary conservation, some issues are better addressed at a very local scale</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while others wll need to span large regions.</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Font typeface="Times New Roman"/>
              <a:buChar char="○"/>
            </a:pPr>
            <a:r>
              <a:rPr lang="en" dirty="0" smtClean="0">
                <a:solidFill>
                  <a:schemeClr val="dk1"/>
                </a:solidFill>
                <a:latin typeface="Arial" panose="020B0604020202020204" pitchFamily="34" charset="0"/>
                <a:ea typeface="Times New Roman"/>
                <a:cs typeface="Arial" panose="020B0604020202020204" pitchFamily="34" charset="0"/>
                <a:sym typeface="Times New Roman"/>
              </a:rPr>
              <a:t>Weigh </a:t>
            </a:r>
            <a:r>
              <a:rPr lang="en" dirty="0">
                <a:solidFill>
                  <a:schemeClr val="dk1"/>
                </a:solidFill>
                <a:latin typeface="Arial" panose="020B0604020202020204" pitchFamily="34" charset="0"/>
                <a:ea typeface="Times New Roman"/>
                <a:cs typeface="Arial" panose="020B0604020202020204" pitchFamily="34" charset="0"/>
                <a:sym typeface="Times New Roman"/>
              </a:rPr>
              <a:t>costs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of</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setting up and implementing shared governance structures</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 against the benfits gained. This question</a:t>
            </a:r>
            <a:r>
              <a:rPr lang="en" baseline="0" dirty="0" smtClean="0">
                <a:solidFill>
                  <a:schemeClr val="dk1"/>
                </a:solidFill>
                <a:latin typeface="Arial" panose="020B0604020202020204" pitchFamily="34" charset="0"/>
                <a:ea typeface="Times New Roman"/>
                <a:cs typeface="Arial" panose="020B0604020202020204" pitchFamily="34" charset="0"/>
                <a:sym typeface="Times New Roman"/>
              </a:rPr>
              <a:t> of whether the benefits of transboundary cooperation outweigh the costs recurs throughout this module.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marR="0" lvl="0" indent="0" algn="l" rtl="0">
              <a:lnSpc>
                <a:spcPct val="115000"/>
              </a:lnSpc>
              <a:spcBef>
                <a:spcPts val="0"/>
              </a:spcBef>
              <a:spcAft>
                <a:spcPts val="0"/>
              </a:spcAft>
              <a:buNone/>
            </a:pP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83501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ceeaf980e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ceeaf980e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700" i="1" dirty="0" smtClean="0">
                <a:latin typeface="Arial" panose="020B0604020202020204" pitchFamily="34" charset="0"/>
                <a:ea typeface="Times New Roman"/>
                <a:cs typeface="Arial" panose="020B0604020202020204" pitchFamily="34" charset="0"/>
                <a:sym typeface="Times New Roman"/>
              </a:rPr>
              <a:t>Photo </a:t>
            </a:r>
            <a:r>
              <a:rPr lang="en-GB" sz="900" b="0" i="1"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credit:</a:t>
            </a:r>
            <a:r>
              <a:rPr lang="en-GB" sz="900"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sz="900" i="1" dirty="0" err="1" smtClean="0">
                <a:solidFill>
                  <a:schemeClr val="dk1"/>
                </a:solidFill>
                <a:latin typeface="Arial" panose="020B0604020202020204" pitchFamily="34" charset="0"/>
                <a:ea typeface="Times New Roman"/>
                <a:cs typeface="Arial" panose="020B0604020202020204" pitchFamily="34" charset="0"/>
                <a:sym typeface="Times New Roman"/>
              </a:rPr>
              <a:t>Nordfriesiche</a:t>
            </a:r>
            <a:r>
              <a:rPr lang="en-GB" sz="900"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sz="900" i="1" dirty="0" err="1" smtClean="0">
                <a:solidFill>
                  <a:schemeClr val="dk1"/>
                </a:solidFill>
                <a:latin typeface="Arial" panose="020B0604020202020204" pitchFamily="34" charset="0"/>
                <a:ea typeface="Times New Roman"/>
                <a:cs typeface="Arial" panose="020B0604020202020204" pitchFamily="34" charset="0"/>
                <a:sym typeface="Times New Roman"/>
              </a:rPr>
              <a:t>Wattenmeer</a:t>
            </a:r>
            <a:r>
              <a:rPr lang="en-GB" sz="900" i="1" dirty="0" smtClean="0">
                <a:solidFill>
                  <a:schemeClr val="dk1"/>
                </a:solidFill>
                <a:latin typeface="Arial" panose="020B0604020202020204" pitchFamily="34" charset="0"/>
                <a:ea typeface="Times New Roman"/>
                <a:cs typeface="Arial" panose="020B0604020202020204" pitchFamily="34" charset="0"/>
                <a:sym typeface="Times New Roman"/>
              </a:rPr>
              <a:t> ©Ralf </a:t>
            </a:r>
            <a:r>
              <a:rPr lang="en-GB" sz="900" i="1" dirty="0" err="1" smtClean="0">
                <a:solidFill>
                  <a:schemeClr val="dk1"/>
                </a:solidFill>
                <a:latin typeface="Arial" panose="020B0604020202020204" pitchFamily="34" charset="0"/>
                <a:ea typeface="Times New Roman"/>
                <a:cs typeface="Arial" panose="020B0604020202020204" pitchFamily="34" charset="0"/>
                <a:sym typeface="Times New Roman"/>
              </a:rPr>
              <a:t>Roletschek</a:t>
            </a:r>
            <a:r>
              <a:rPr lang="en-GB" sz="900" i="1" dirty="0" smtClean="0">
                <a:solidFill>
                  <a:schemeClr val="dk1"/>
                </a:solidFill>
                <a:latin typeface="Arial" panose="020B0604020202020204" pitchFamily="34" charset="0"/>
                <a:ea typeface="Times New Roman"/>
                <a:cs typeface="Arial" panose="020B0604020202020204" pitchFamily="34" charset="0"/>
                <a:sym typeface="Times New Roman"/>
              </a:rPr>
              <a:t> (CC BY-SA 3.0)</a:t>
            </a:r>
          </a:p>
          <a:p>
            <a:pPr marL="0" lvl="0" indent="0" rtl="0">
              <a:spcBef>
                <a:spcPts val="0"/>
              </a:spcBef>
              <a:spcAft>
                <a:spcPts val="0"/>
              </a:spcAft>
              <a:buNone/>
            </a:pPr>
            <a:endParaRPr lang="en-US" sz="120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l" rtl="0">
              <a:lnSpc>
                <a:spcPct val="115000"/>
              </a:lnSpc>
              <a:spcBef>
                <a:spcPts val="0"/>
              </a:spcBef>
              <a:spcAft>
                <a:spcPts val="0"/>
              </a:spcAft>
              <a:buNone/>
            </a:pPr>
            <a:r>
              <a:rPr lang="en-US" sz="1200" b="1" dirty="0" smtClean="0">
                <a:solidFill>
                  <a:schemeClr val="dk1"/>
                </a:solidFill>
              </a:rPr>
              <a:t>Factors</a:t>
            </a:r>
            <a:r>
              <a:rPr lang="en-US" sz="1200" b="1" baseline="0" dirty="0" smtClean="0">
                <a:solidFill>
                  <a:schemeClr val="dk1"/>
                </a:solidFill>
              </a:rPr>
              <a:t> of success</a:t>
            </a:r>
          </a:p>
          <a:p>
            <a:pPr marL="0" lvl="0" indent="0" algn="l" rtl="0">
              <a:lnSpc>
                <a:spcPct val="115000"/>
              </a:lnSpc>
              <a:spcBef>
                <a:spcPts val="0"/>
              </a:spcBef>
              <a:spcAft>
                <a:spcPts val="0"/>
              </a:spcAft>
              <a:buNone/>
            </a:pPr>
            <a:r>
              <a:rPr lang="en-US" sz="1200" b="0" baseline="0" dirty="0" smtClean="0">
                <a:solidFill>
                  <a:schemeClr val="dk1"/>
                </a:solidFill>
              </a:rPr>
              <a:t>Recall the five factors of success in the process of initiating transboundary conservation:</a:t>
            </a:r>
          </a:p>
          <a:p>
            <a:pPr marL="0" lvl="0" indent="0" algn="l" rtl="0">
              <a:lnSpc>
                <a:spcPct val="115000"/>
              </a:lnSpc>
              <a:spcBef>
                <a:spcPts val="0"/>
              </a:spcBef>
              <a:spcAft>
                <a:spcPts val="0"/>
              </a:spcAft>
              <a:buNone/>
            </a:pPr>
            <a:r>
              <a:rPr lang="en-GB" sz="1200" b="0" dirty="0" smtClean="0">
                <a:solidFill>
                  <a:schemeClr val="dk1"/>
                </a:solidFill>
              </a:rPr>
              <a:t>1. Assess the enabling environment to pursue transboundary conservation </a:t>
            </a:r>
          </a:p>
          <a:p>
            <a:pPr marL="0" lvl="0" indent="0" algn="l" rtl="0">
              <a:lnSpc>
                <a:spcPct val="115000"/>
              </a:lnSpc>
              <a:spcBef>
                <a:spcPts val="0"/>
              </a:spcBef>
              <a:spcAft>
                <a:spcPts val="0"/>
              </a:spcAft>
              <a:buNone/>
            </a:pPr>
            <a:r>
              <a:rPr lang="en-GB" sz="1200" b="0" dirty="0" smtClean="0">
                <a:solidFill>
                  <a:schemeClr val="dk1"/>
                </a:solidFill>
              </a:rPr>
              <a:t>2. Define the transboundary context and relationships affecting the achievement of the conservation targets and the resulting geographic extent </a:t>
            </a:r>
          </a:p>
          <a:p>
            <a:pPr marL="0" lvl="0" indent="0" algn="l" rtl="0">
              <a:lnSpc>
                <a:spcPct val="115000"/>
              </a:lnSpc>
              <a:spcBef>
                <a:spcPts val="0"/>
              </a:spcBef>
              <a:spcAft>
                <a:spcPts val="0"/>
              </a:spcAft>
              <a:buNone/>
            </a:pPr>
            <a:r>
              <a:rPr lang="en-GB" sz="1200" b="0" dirty="0" smtClean="0">
                <a:solidFill>
                  <a:schemeClr val="dk1"/>
                </a:solidFill>
              </a:rPr>
              <a:t>3. Identify and involve stakeholders, obtain support of decision makers and ensure political will and buy-in</a:t>
            </a:r>
          </a:p>
          <a:p>
            <a:pPr marL="0" lvl="0" indent="0" algn="l" rtl="0">
              <a:lnSpc>
                <a:spcPct val="115000"/>
              </a:lnSpc>
              <a:spcBef>
                <a:spcPts val="0"/>
              </a:spcBef>
              <a:spcAft>
                <a:spcPts val="0"/>
              </a:spcAft>
              <a:buNone/>
            </a:pPr>
            <a:r>
              <a:rPr lang="en-GB" sz="1200" b="0" dirty="0" smtClean="0">
                <a:solidFill>
                  <a:schemeClr val="dk1"/>
                </a:solidFill>
              </a:rPr>
              <a:t>4. Agree on common values and joint vision</a:t>
            </a:r>
          </a:p>
          <a:p>
            <a:pPr marL="0" lvl="0" indent="0" algn="l" rtl="0">
              <a:lnSpc>
                <a:spcPct val="115000"/>
              </a:lnSpc>
              <a:spcBef>
                <a:spcPts val="0"/>
              </a:spcBef>
              <a:spcAft>
                <a:spcPts val="0"/>
              </a:spcAft>
              <a:buNone/>
            </a:pPr>
            <a:r>
              <a:rPr lang="en-GB" sz="1200" b="0" dirty="0" smtClean="0">
                <a:solidFill>
                  <a:schemeClr val="dk1"/>
                </a:solidFill>
              </a:rPr>
              <a:t>5. Determine common transboundary management objectives and develop cooperative agreements</a:t>
            </a:r>
          </a:p>
          <a:p>
            <a:pPr marL="0" lvl="0" indent="0" algn="l" rtl="0">
              <a:lnSpc>
                <a:spcPct val="115000"/>
              </a:lnSpc>
              <a:spcBef>
                <a:spcPts val="0"/>
              </a:spcBef>
              <a:spcAft>
                <a:spcPts val="0"/>
              </a:spcAft>
              <a:buNone/>
            </a:pPr>
            <a:endParaRPr lang="en-US" sz="1200" b="0" i="0" u="none" strike="noStrike"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None/>
            </a:pPr>
            <a:r>
              <a:rPr lang="en-US" sz="1200" b="0" i="0" u="none" strike="noStrike" cap="none" dirty="0" smtClean="0">
                <a:solidFill>
                  <a:srgbClr val="000000"/>
                </a:solidFill>
                <a:effectLst/>
                <a:latin typeface="Arial"/>
                <a:ea typeface="Arial"/>
                <a:cs typeface="Arial"/>
                <a:sym typeface="Arial"/>
              </a:rPr>
              <a:t>Lesson 4 addresses</a:t>
            </a:r>
            <a:r>
              <a:rPr lang="en-US" sz="1200" b="0" i="0" u="none" strike="noStrike" cap="none" baseline="0" dirty="0" smtClean="0">
                <a:solidFill>
                  <a:srgbClr val="000000"/>
                </a:solidFill>
                <a:effectLst/>
                <a:latin typeface="Arial"/>
                <a:ea typeface="Arial"/>
                <a:cs typeface="Arial"/>
                <a:sym typeface="Arial"/>
              </a:rPr>
              <a:t> key governance concepts, models and approaches that are relevant to all five factors.  In particular, understanding governance is key to the third factor, identifying stakeholders and obtaining support of decision-makers.  It is also essential for understanding the context and relationships in the second factor.  Effective governance is a prerequisite for effective management, and therefore it is key for factors 4 and 5 as well.  These factors will be addressed more in Lessons 6 and 7.</a:t>
            </a:r>
          </a:p>
        </p:txBody>
      </p:sp>
    </p:spTree>
    <p:extLst>
      <p:ext uri="{BB962C8B-B14F-4D97-AF65-F5344CB8AC3E}">
        <p14:creationId xmlns:p14="http://schemas.microsoft.com/office/powerpoint/2010/main" val="1864018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fe741998e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fe741998e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i="1" dirty="0" smtClean="0">
                <a:latin typeface="Arial" panose="020B0604020202020204" pitchFamily="34" charset="0"/>
                <a:ea typeface="Times New Roman"/>
                <a:cs typeface="Arial" panose="020B0604020202020204" pitchFamily="34" charset="0"/>
                <a:sym typeface="Times New Roman"/>
              </a:rPr>
              <a:t>Photo Credit: Waterton Glacier International Peace Park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©NPS</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US"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Discussion</a:t>
            </a:r>
          </a:p>
          <a:p>
            <a:pPr marL="0" lvl="0" indent="0" rtl="0">
              <a:lnSpc>
                <a:spcPct val="115000"/>
              </a:lnSpc>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Use this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slide to start a discussion.</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Ask learners about their experience with governance.</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your experience with governance in protected areas?  </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different in TBCAs?</a:t>
            </a:r>
          </a:p>
          <a:p>
            <a:pPr marL="457200" lvl="1"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marR="0" lvl="1"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Pause the slideshow and take notes on the slide itself to record learner’s responses. Duplicate the slide if you need more space. Afterwards, responses can be shared with learners.</a:t>
            </a:r>
          </a:p>
          <a:p>
            <a:pPr marL="0" lvl="1"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baseline="0" dirty="0" smtClean="0">
                <a:solidFill>
                  <a:schemeClr val="dk1"/>
                </a:solidFill>
                <a:latin typeface="Arial" panose="020B0604020202020204" pitchFamily="34" charset="0"/>
                <a:ea typeface="Times New Roman"/>
                <a:cs typeface="Arial" panose="020B0604020202020204" pitchFamily="34" charset="0"/>
                <a:sym typeface="Times New Roman"/>
              </a:rPr>
              <a:t>Questions and answers</a:t>
            </a: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Following the discussion, ask learners if they have any questions on the lesson, or on anything the other learners have said.</a:t>
            </a:r>
          </a:p>
          <a:p>
            <a:pPr marL="0" lvl="0" indent="0" rtl="0">
              <a:spcBef>
                <a:spcPts val="0"/>
              </a:spcBef>
              <a:spcAft>
                <a:spcPts val="0"/>
              </a:spcAft>
              <a:buNone/>
            </a:pPr>
            <a:endParaRPr i="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endParaRPr i="1"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17719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fe741998e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fe741998e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en-GB" i="1" dirty="0" err="1" smtClean="0">
                <a:latin typeface="Arial" panose="020B0604020202020204" pitchFamily="34" charset="0"/>
                <a:ea typeface="Times New Roman"/>
                <a:cs typeface="Arial" panose="020B0604020202020204" pitchFamily="34" charset="0"/>
                <a:sym typeface="Times New Roman"/>
              </a:rPr>
              <a:t>Waterton</a:t>
            </a:r>
            <a:r>
              <a:rPr lang="en-GB" i="1" dirty="0" smtClean="0">
                <a:latin typeface="Arial" panose="020B0604020202020204" pitchFamily="34" charset="0"/>
                <a:ea typeface="Times New Roman"/>
                <a:cs typeface="Arial" panose="020B0604020202020204" pitchFamily="34" charset="0"/>
                <a:sym typeface="Times New Roman"/>
              </a:rPr>
              <a:t> Glacier International Peace Park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©NPS</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93795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e741998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e741998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i="1" dirty="0" smtClean="0">
                <a:latin typeface="Arial" panose="020B0604020202020204" pitchFamily="34" charset="0"/>
                <a:ea typeface="Times New Roman"/>
                <a:cs typeface="Arial" panose="020B0604020202020204" pitchFamily="34" charset="0"/>
                <a:sym typeface="Times New Roman"/>
              </a:rPr>
              <a:t>Photo Credit: Waterton Glacier International Peace Park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©NPS</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Clr>
                <a:schemeClr val="dk1"/>
              </a:buClr>
              <a:buSzPts val="1100"/>
              <a:buFont typeface="Arial"/>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Content overview</a:t>
            </a:r>
          </a:p>
          <a:p>
            <a:pPr marL="0" lvl="0" indent="0" rtl="0">
              <a:lnSpc>
                <a:spcPct val="115000"/>
              </a:lnSpc>
              <a:spcBef>
                <a:spcPts val="0"/>
              </a:spcBef>
              <a:spcAft>
                <a:spcPts val="0"/>
              </a:spcAft>
              <a:buClr>
                <a:schemeClr val="dk1"/>
              </a:buClr>
              <a:buSzPts val="1100"/>
              <a:buFont typeface="Arial"/>
              <a:buNone/>
            </a:pPr>
            <a:r>
              <a:rPr lang="en-US" b="0" dirty="0" smtClean="0">
                <a:solidFill>
                  <a:schemeClr val="dk1"/>
                </a:solidFill>
                <a:latin typeface="Arial" panose="020B0604020202020204" pitchFamily="34" charset="0"/>
                <a:ea typeface="Times New Roman"/>
                <a:cs typeface="Arial" panose="020B0604020202020204" pitchFamily="34" charset="0"/>
                <a:sym typeface="Times New Roman"/>
              </a:rPr>
              <a:t>This</a:t>
            </a: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hr-HR" b="0" baseline="0" dirty="0" smtClean="0">
                <a:solidFill>
                  <a:schemeClr val="dk1"/>
                </a:solidFill>
                <a:latin typeface="Arial" panose="020B0604020202020204" pitchFamily="34" charset="0"/>
                <a:ea typeface="Times New Roman"/>
                <a:cs typeface="Arial" panose="020B0604020202020204" pitchFamily="34" charset="0"/>
                <a:sym typeface="Times New Roman"/>
              </a:rPr>
              <a:t>Lesson</a:t>
            </a: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 will address:</a:t>
            </a:r>
            <a:endParaRPr lang="hr-HR"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dirty="0" smtClean="0">
                <a:solidFill>
                  <a:schemeClr val="dk1"/>
                </a:solidFill>
                <a:latin typeface="Arial" panose="020B0604020202020204" pitchFamily="34" charset="0"/>
                <a:ea typeface="Times New Roman"/>
                <a:cs typeface="Arial" panose="020B0604020202020204" pitchFamily="34" charset="0"/>
                <a:sym typeface="Times New Roman"/>
              </a:rPr>
              <a:t>Definition</a:t>
            </a: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 of governance and key concepts, including components of governance, types of governance and the relationship between governance and management</a:t>
            </a:r>
            <a:endParaRPr lang="hr-HR"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Characteristics of transboundary conservation governance including key characteristics of effective transboundary governance</a:t>
            </a:r>
            <a:endParaRPr lang="hr-HR"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Formal and informal approaches in transboundary governance, and the relative merits of different approaches</a:t>
            </a:r>
            <a:endParaRPr lang="hr-HR"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Notes and suggestions for implementing transboundary governance in practice</a:t>
            </a:r>
          </a:p>
          <a:p>
            <a:pPr marL="171450" lvl="0" indent="-171450" rtl="0">
              <a:lnSpc>
                <a:spcPct val="115000"/>
              </a:lnSpc>
              <a:spcBef>
                <a:spcPts val="0"/>
              </a:spcBef>
              <a:spcAft>
                <a:spcPts val="0"/>
              </a:spcAft>
            </a:pPr>
            <a:endPar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171450" lvl="0" indent="-171450" rtl="0">
              <a:lnSpc>
                <a:spcPct val="115000"/>
              </a:lnSpc>
              <a:spcBef>
                <a:spcPts val="0"/>
              </a:spcBef>
              <a:spcAft>
                <a:spcPts val="0"/>
              </a:spcAft>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171450" lvl="0" indent="-171450" rtl="0">
              <a:lnSpc>
                <a:spcPct val="115000"/>
              </a:lnSpc>
              <a:spcBef>
                <a:spcPts val="0"/>
              </a:spcBef>
              <a:spcAft>
                <a:spcPts val="0"/>
              </a:spcAft>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171450" lvl="0" indent="-171450" rtl="0">
              <a:lnSpc>
                <a:spcPct val="115000"/>
              </a:lnSpc>
              <a:spcBef>
                <a:spcPts val="0"/>
              </a:spcBef>
              <a:spcAft>
                <a:spcPts val="0"/>
              </a:spcAft>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171450" lvl="0" indent="-171450" rtl="0">
              <a:lnSpc>
                <a:spcPct val="115000"/>
              </a:lnSpc>
              <a:spcBef>
                <a:spcPts val="0"/>
              </a:spcBef>
              <a:spcAft>
                <a:spcPts val="0"/>
              </a:spcAft>
            </a:pPr>
            <a:endParaRPr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49200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fe741998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fe741998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Waterton Glacier International Peace Park ©NPS</a:t>
            </a:r>
            <a:endParaRPr lang="en-GB"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dirty="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Discussion</a:t>
            </a:r>
          </a:p>
          <a:p>
            <a:pPr marL="0" lvl="0" indent="0" rtl="0">
              <a:lnSpc>
                <a:spcPct val="115000"/>
              </a:lnSpc>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Use this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slide to start a discussion. Ask learners:</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governance? What do you think of when you hear the word governance?</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does governance involve? What are the components, processes or activities?</a:t>
            </a:r>
          </a:p>
          <a:p>
            <a:pPr marL="0" lvl="0"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Pause the slideshow and take notes on the slide itself to record learner’s responses. Duplicate the slide if you need more space. Afterwards, responses can be shared with learners.</a:t>
            </a:r>
          </a:p>
        </p:txBody>
      </p:sp>
    </p:spTree>
    <p:extLst>
      <p:ext uri="{BB962C8B-B14F-4D97-AF65-F5344CB8AC3E}">
        <p14:creationId xmlns:p14="http://schemas.microsoft.com/office/powerpoint/2010/main" val="272539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fe741998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fe741998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Waterton Glacier International Peace Park ©NPS</a:t>
            </a:r>
            <a:endParaRPr lang="en-GB"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hr-HR"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r>
              <a:rPr lang="hr-HR" b="1" dirty="0" smtClean="0">
                <a:latin typeface="Arial" panose="020B0604020202020204" pitchFamily="34" charset="0"/>
                <a:ea typeface="Times New Roman"/>
                <a:cs typeface="Arial" panose="020B0604020202020204" pitchFamily="34" charset="0"/>
                <a:sym typeface="Times New Roman"/>
              </a:rPr>
              <a:t>Governance definition and concepts</a:t>
            </a:r>
            <a:endParaRPr b="1" dirty="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dirty="0" smtClean="0">
                <a:latin typeface="Arial" panose="020B0604020202020204" pitchFamily="34" charset="0"/>
                <a:ea typeface="Times New Roman"/>
                <a:cs typeface="Arial" panose="020B0604020202020204" pitchFamily="34" charset="0"/>
                <a:sym typeface="Times New Roman"/>
              </a:rPr>
              <a:t>Check learner’s responses</a:t>
            </a:r>
            <a:r>
              <a:rPr lang="en" baseline="0" dirty="0" smtClean="0">
                <a:latin typeface="Arial" panose="020B0604020202020204" pitchFamily="34" charset="0"/>
                <a:ea typeface="Times New Roman"/>
                <a:cs typeface="Arial" panose="020B0604020202020204" pitchFamily="34" charset="0"/>
                <a:sym typeface="Times New Roman"/>
              </a:rPr>
              <a:t> from the discussion against the ideas in this slide.</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 baseline="0"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b="0" baseline="0" dirty="0" smtClean="0">
                <a:latin typeface="Arial" panose="020B0604020202020204" pitchFamily="34" charset="0"/>
                <a:ea typeface="Times New Roman"/>
                <a:cs typeface="Arial" panose="020B0604020202020204" pitchFamily="34" charset="0"/>
                <a:sym typeface="Times New Roman"/>
              </a:rPr>
              <a:t>What is governance?</a:t>
            </a:r>
            <a:endParaRPr lang="en" b="0"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dirty="0" smtClean="0">
                <a:latin typeface="Arial" panose="020B0604020202020204" pitchFamily="34" charset="0"/>
                <a:ea typeface="Times New Roman"/>
                <a:cs typeface="Arial" panose="020B0604020202020204" pitchFamily="34" charset="0"/>
                <a:sym typeface="Times New Roman"/>
              </a:rPr>
              <a:t>“Governance is the interactions among structures, process and traditions that determine how power and responsibilities are exercised, how decisions are taken, and how citizens and</a:t>
            </a:r>
            <a:r>
              <a:rPr lang="en" baseline="0" dirty="0" smtClean="0">
                <a:latin typeface="Arial" panose="020B0604020202020204" pitchFamily="34" charset="0"/>
                <a:ea typeface="Times New Roman"/>
                <a:cs typeface="Arial" panose="020B0604020202020204" pitchFamily="34" charset="0"/>
                <a:sym typeface="Times New Roman"/>
              </a:rPr>
              <a:t> other stakeholders have their say.” (Graham et al. 2003</a:t>
            </a:r>
            <a:r>
              <a:rPr lang="hr-HR" baseline="0" dirty="0" smtClean="0">
                <a:latin typeface="Arial" panose="020B0604020202020204" pitchFamily="34" charset="0"/>
                <a:ea typeface="Times New Roman"/>
                <a:cs typeface="Arial" panose="020B0604020202020204" pitchFamily="34" charset="0"/>
                <a:sym typeface="Times New Roman"/>
              </a:rPr>
              <a:t> Governance Principles for Protected Areas in the 21st Century. A Discussion Paper</a:t>
            </a:r>
            <a:r>
              <a:rPr lang="en" baseline="0" dirty="0" smtClean="0">
                <a:latin typeface="Arial" panose="020B0604020202020204" pitchFamily="34" charset="0"/>
                <a:ea typeface="Times New Roman"/>
                <a:cs typeface="Arial" panose="020B0604020202020204" pitchFamily="34" charset="0"/>
                <a:sym typeface="Times New Roman"/>
              </a:rPr>
              <a:t>).</a:t>
            </a:r>
          </a:p>
          <a:p>
            <a:pPr marL="0" lvl="0" indent="0" rtl="0">
              <a:lnSpc>
                <a:spcPct val="115000"/>
              </a:lnSpc>
              <a:spcBef>
                <a:spcPts val="0"/>
              </a:spcBef>
              <a:spcAft>
                <a:spcPts val="0"/>
              </a:spcAft>
              <a:buNone/>
            </a:pPr>
            <a:endParaRPr lang="en-US"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0" dirty="0" smtClean="0">
                <a:latin typeface="Arial" panose="020B0604020202020204" pitchFamily="34" charset="0"/>
                <a:ea typeface="Times New Roman"/>
                <a:cs typeface="Arial" panose="020B0604020202020204" pitchFamily="34" charset="0"/>
                <a:sym typeface="Times New Roman"/>
              </a:rPr>
              <a:t>Understanding Governance</a:t>
            </a:r>
          </a:p>
          <a:p>
            <a:pPr marL="0" lvl="0" indent="0" rtl="0">
              <a:lnSpc>
                <a:spcPct val="115000"/>
              </a:lnSpc>
              <a:spcBef>
                <a:spcPts val="0"/>
              </a:spcBef>
              <a:spcAft>
                <a:spcPts val="0"/>
              </a:spcAft>
              <a:buNone/>
            </a:pPr>
            <a:r>
              <a:rPr lang="en-US" b="0" dirty="0" smtClean="0">
                <a:latin typeface="Arial" panose="020B0604020202020204" pitchFamily="34" charset="0"/>
                <a:ea typeface="Times New Roman"/>
                <a:cs typeface="Arial" panose="020B0604020202020204" pitchFamily="34" charset="0"/>
                <a:sym typeface="Times New Roman"/>
              </a:rPr>
              <a:t>Ultimately,</a:t>
            </a:r>
            <a:r>
              <a:rPr lang="en-US" b="0" baseline="0" dirty="0" smtClean="0">
                <a:latin typeface="Arial" panose="020B0604020202020204" pitchFamily="34" charset="0"/>
                <a:ea typeface="Times New Roman"/>
                <a:cs typeface="Arial" panose="020B0604020202020204" pitchFamily="34" charset="0"/>
                <a:sym typeface="Times New Roman"/>
              </a:rPr>
              <a:t> governance is about authority and procedures for decision-making. Governance answers the questions:</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latin typeface="Arial" panose="020B0604020202020204" pitchFamily="34" charset="0"/>
                <a:ea typeface="Times New Roman"/>
                <a:cs typeface="Arial" panose="020B0604020202020204" pitchFamily="34" charset="0"/>
                <a:sym typeface="Times New Roman"/>
              </a:rPr>
              <a:t>Who makes decisions?</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latin typeface="Arial" panose="020B0604020202020204" pitchFamily="34" charset="0"/>
                <a:ea typeface="Times New Roman"/>
                <a:cs typeface="Arial" panose="020B0604020202020204" pitchFamily="34" charset="0"/>
                <a:sym typeface="Times New Roman"/>
              </a:rPr>
              <a:t>How are decisions made?</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latin typeface="Arial" panose="020B0604020202020204" pitchFamily="34" charset="0"/>
                <a:ea typeface="Times New Roman"/>
                <a:cs typeface="Arial" panose="020B0604020202020204" pitchFamily="34" charset="0"/>
                <a:sym typeface="Times New Roman"/>
              </a:rPr>
              <a:t>How is authority held or shared?</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latin typeface="Arial" panose="020B0604020202020204" pitchFamily="34" charset="0"/>
                <a:ea typeface="Times New Roman"/>
                <a:cs typeface="Arial" panose="020B0604020202020204" pitchFamily="34" charset="0"/>
                <a:sym typeface="Times New Roman"/>
              </a:rPr>
              <a:t>Who is accountable for decisions, and how?</a:t>
            </a:r>
            <a:endParaRPr lang="en-US" b="0"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en-US" b="1"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0" dirty="0" smtClean="0">
                <a:latin typeface="Arial" panose="020B0604020202020204" pitchFamily="34" charset="0"/>
                <a:ea typeface="Times New Roman"/>
                <a:cs typeface="Arial" panose="020B0604020202020204" pitchFamily="34" charset="0"/>
                <a:sym typeface="Times New Roman"/>
              </a:rPr>
              <a:t>Dimensions</a:t>
            </a:r>
            <a:r>
              <a:rPr lang="en-US" b="0" baseline="0" dirty="0" smtClean="0">
                <a:latin typeface="Arial" panose="020B0604020202020204" pitchFamily="34" charset="0"/>
                <a:ea typeface="Times New Roman"/>
                <a:cs typeface="Arial" panose="020B0604020202020204" pitchFamily="34" charset="0"/>
                <a:sym typeface="Times New Roman"/>
              </a:rPr>
              <a:t> of Governance</a:t>
            </a:r>
          </a:p>
          <a:p>
            <a:pPr marL="0" lvl="0" indent="0">
              <a:lnSpc>
                <a:spcPct val="100000"/>
              </a:lnSpc>
              <a:spcBef>
                <a:spcPts val="0"/>
              </a:spcBef>
              <a:buFont typeface="Arial" pitchFamily="34" charset="0"/>
              <a:buNone/>
            </a:pPr>
            <a:r>
              <a:rPr lang="en-US" sz="1000" b="0" dirty="0" smtClean="0">
                <a:latin typeface="Arial" pitchFamily="34" charset="0"/>
                <a:cs typeface="Arial" pitchFamily="34" charset="0"/>
              </a:rPr>
              <a:t>We can talk of governance in the context of </a:t>
            </a:r>
            <a:r>
              <a:rPr lang="hr-HR" sz="1000" b="0" dirty="0" smtClean="0">
                <a:latin typeface="Arial" pitchFamily="34" charset="0"/>
                <a:cs typeface="Arial" pitchFamily="34" charset="0"/>
              </a:rPr>
              <a:t>protected areas</a:t>
            </a:r>
            <a:r>
              <a:rPr lang="en-US" sz="1000" b="0" dirty="0" smtClean="0">
                <a:latin typeface="Arial" pitchFamily="34" charset="0"/>
                <a:cs typeface="Arial" pitchFamily="34" charset="0"/>
              </a:rPr>
              <a:t> in two broad senses:</a:t>
            </a:r>
            <a:endParaRPr lang="hr-HR" sz="1000" b="0" dirty="0" smtClean="0">
              <a:latin typeface="Arial" pitchFamily="34" charset="0"/>
              <a:cs typeface="Arial" pitchFamily="34" charset="0"/>
            </a:endParaRPr>
          </a:p>
          <a:p>
            <a:pPr marL="457200" lvl="0" indent="-298450" rtl="0">
              <a:lnSpc>
                <a:spcPct val="115000"/>
              </a:lnSpc>
              <a:spcBef>
                <a:spcPts val="0"/>
              </a:spcBef>
              <a:spcAft>
                <a:spcPts val="0"/>
              </a:spcAft>
              <a:buClr>
                <a:schemeClr val="dk1"/>
              </a:buClr>
              <a:buSzPts val="1100"/>
              <a:buFont typeface="Times New Roman"/>
              <a:buChar char="●"/>
            </a:pPr>
            <a:r>
              <a:rPr lang="en-US" sz="1000" b="0" i="0" dirty="0" smtClean="0">
                <a:latin typeface="Arial" pitchFamily="34" charset="0"/>
                <a:cs typeface="Arial" pitchFamily="34" charset="0"/>
              </a:rPr>
              <a:t>Good</a:t>
            </a:r>
            <a:r>
              <a:rPr lang="en-US" sz="1000" b="0" i="0" baseline="0" dirty="0" smtClean="0">
                <a:latin typeface="Arial" pitchFamily="34" charset="0"/>
                <a:cs typeface="Arial" pitchFamily="34" charset="0"/>
              </a:rPr>
              <a:t> </a:t>
            </a:r>
            <a:r>
              <a:rPr lang="hr-HR" sz="1000" b="0" i="0" baseline="0" dirty="0" smtClean="0">
                <a:latin typeface="Arial" pitchFamily="34" charset="0"/>
                <a:cs typeface="Arial" pitchFamily="34" charset="0"/>
              </a:rPr>
              <a:t>governance </a:t>
            </a:r>
            <a:r>
              <a:rPr lang="en-US" sz="1000" b="0" i="0" baseline="0" dirty="0" smtClean="0">
                <a:latin typeface="Arial" pitchFamily="34" charset="0"/>
                <a:cs typeface="Arial" pitchFamily="34" charset="0"/>
              </a:rPr>
              <a:t>- dealing with the quality of governance.</a:t>
            </a:r>
            <a:endParaRPr lang="hr-HR" sz="1000" b="0" i="0" baseline="0" dirty="0" smtClean="0">
              <a:latin typeface="Arial" pitchFamily="34" charset="0"/>
              <a:cs typeface="Arial" pitchFamily="34" charset="0"/>
            </a:endParaRPr>
          </a:p>
          <a:p>
            <a:pPr marL="457200" lvl="0" indent="-298450" rtl="0">
              <a:lnSpc>
                <a:spcPct val="115000"/>
              </a:lnSpc>
              <a:spcBef>
                <a:spcPts val="0"/>
              </a:spcBef>
              <a:spcAft>
                <a:spcPts val="0"/>
              </a:spcAft>
              <a:buClr>
                <a:schemeClr val="dk1"/>
              </a:buClr>
              <a:buSzPts val="1100"/>
              <a:buFont typeface="Times New Roman"/>
              <a:buChar char="●"/>
            </a:pPr>
            <a:r>
              <a:rPr lang="en-US" sz="1000" b="0" i="0" dirty="0" smtClean="0">
                <a:latin typeface="Arial" pitchFamily="34" charset="0"/>
                <a:cs typeface="Arial" pitchFamily="34" charset="0"/>
              </a:rPr>
              <a:t>Types</a:t>
            </a:r>
            <a:r>
              <a:rPr lang="en-US" sz="1000" b="0" i="0" baseline="0" dirty="0" smtClean="0">
                <a:latin typeface="Arial" pitchFamily="34" charset="0"/>
                <a:cs typeface="Arial" pitchFamily="34" charset="0"/>
              </a:rPr>
              <a:t> of </a:t>
            </a:r>
            <a:r>
              <a:rPr lang="hr-HR" sz="1000" b="0" i="0" baseline="0" dirty="0" smtClean="0">
                <a:latin typeface="Arial" pitchFamily="34" charset="0"/>
                <a:cs typeface="Arial" pitchFamily="34" charset="0"/>
              </a:rPr>
              <a:t>governance </a:t>
            </a:r>
            <a:r>
              <a:rPr lang="en-US" sz="1000" b="0" i="0" baseline="0" dirty="0" smtClean="0">
                <a:latin typeface="Arial" pitchFamily="34" charset="0"/>
                <a:cs typeface="Arial" pitchFamily="34" charset="0"/>
              </a:rPr>
              <a:t>- dealing with who exercises authority and how, or governance diversity.</a:t>
            </a:r>
            <a:endParaRPr lang="hr-HR" sz="1000" b="0" i="0" baseline="0" dirty="0" smtClean="0">
              <a:latin typeface="Arial" pitchFamily="34" charset="0"/>
              <a:cs typeface="Arial" pitchFamily="34" charset="0"/>
            </a:endParaRPr>
          </a:p>
          <a:p>
            <a:pPr marL="457200" lvl="0" indent="-298450" rtl="0">
              <a:lnSpc>
                <a:spcPct val="115000"/>
              </a:lnSpc>
              <a:spcBef>
                <a:spcPts val="0"/>
              </a:spcBef>
              <a:spcAft>
                <a:spcPts val="0"/>
              </a:spcAft>
              <a:buClr>
                <a:schemeClr val="dk1"/>
              </a:buClr>
              <a:buSzPts val="1100"/>
              <a:buFont typeface="Times New Roman"/>
              <a:buChar char="●"/>
            </a:pPr>
            <a:endParaRPr lang="en-US" sz="1000" b="0" i="0" baseline="0" dirty="0" smtClean="0">
              <a:latin typeface="Arial" pitchFamily="34" charset="0"/>
              <a:cs typeface="Arial" pitchFamily="34" charset="0"/>
            </a:endParaRPr>
          </a:p>
          <a:p>
            <a:pPr marL="0" lvl="0" indent="0">
              <a:lnSpc>
                <a:spcPct val="100000"/>
              </a:lnSpc>
              <a:spcBef>
                <a:spcPts val="0"/>
              </a:spcBef>
              <a:buFont typeface="Arial" pitchFamily="34" charset="0"/>
              <a:buNone/>
            </a:pPr>
            <a:r>
              <a:rPr lang="en-US" sz="1000" b="0" i="0" baseline="0" dirty="0" smtClean="0">
                <a:latin typeface="Arial" pitchFamily="34" charset="0"/>
                <a:cs typeface="Arial" pitchFamily="34" charset="0"/>
              </a:rPr>
              <a:t>An additional dimension of governance is now being discussed:</a:t>
            </a:r>
            <a:endParaRPr lang="hr-HR" sz="1000" b="0" i="0" baseline="0" dirty="0" smtClean="0">
              <a:latin typeface="Arial" pitchFamily="34" charset="0"/>
              <a:cs typeface="Arial" pitchFamily="34" charset="0"/>
            </a:endParaRPr>
          </a:p>
          <a:p>
            <a:pPr marL="457200" lvl="0" indent="-298450" rtl="0">
              <a:lnSpc>
                <a:spcPct val="115000"/>
              </a:lnSpc>
              <a:spcBef>
                <a:spcPts val="0"/>
              </a:spcBef>
              <a:spcAft>
                <a:spcPts val="0"/>
              </a:spcAft>
              <a:buClr>
                <a:schemeClr val="dk1"/>
              </a:buClr>
              <a:buSzPts val="1100"/>
              <a:buFont typeface="Times New Roman"/>
              <a:buChar char="●"/>
            </a:pPr>
            <a:r>
              <a:rPr lang="en-US" sz="1000" b="0" i="0" dirty="0" smtClean="0">
                <a:latin typeface="Arial" pitchFamily="34" charset="0"/>
                <a:cs typeface="Arial" pitchFamily="34" charset="0"/>
              </a:rPr>
              <a:t>Governance</a:t>
            </a:r>
            <a:r>
              <a:rPr lang="en-US" sz="1000" b="0" i="0" baseline="0" dirty="0" smtClean="0">
                <a:latin typeface="Arial" pitchFamily="34" charset="0"/>
                <a:cs typeface="Arial" pitchFamily="34" charset="0"/>
              </a:rPr>
              <a:t> </a:t>
            </a:r>
            <a:r>
              <a:rPr lang="hr-HR" sz="1000" b="0" i="0" baseline="0" dirty="0" smtClean="0">
                <a:latin typeface="Arial" pitchFamily="34" charset="0"/>
                <a:cs typeface="Arial" pitchFamily="34" charset="0"/>
              </a:rPr>
              <a:t>vitality</a:t>
            </a:r>
            <a:r>
              <a:rPr lang="en-US" sz="1000" b="0" i="0" baseline="0" dirty="0" smtClean="0">
                <a:latin typeface="Arial" pitchFamily="34" charset="0"/>
                <a:cs typeface="Arial" pitchFamily="34" charset="0"/>
              </a:rPr>
              <a:t> – extent to which decision-makers are responsive and functional, wise, adaptable, creative and responsible.</a:t>
            </a:r>
            <a:endParaRPr b="0" i="0" dirty="0" smtClean="0">
              <a:latin typeface="Arial" panose="020B0604020202020204" pitchFamily="34" charset="0"/>
              <a:ea typeface="Times New Roman"/>
              <a:cs typeface="Arial" panose="020B0604020202020204" pitchFamily="34" charset="0"/>
              <a:sym typeface="Times New Roman"/>
            </a:endParaRPr>
          </a:p>
          <a:p>
            <a:pPr marL="158750" lvl="0" indent="0" rtl="0">
              <a:lnSpc>
                <a:spcPct val="115000"/>
              </a:lnSpc>
              <a:spcBef>
                <a:spcPts val="0"/>
              </a:spcBef>
              <a:spcAft>
                <a:spcPts val="0"/>
              </a:spcAft>
              <a:buClr>
                <a:schemeClr val="dk1"/>
              </a:buClr>
              <a:buSzPts val="1100"/>
              <a:buNone/>
            </a:pPr>
            <a:endParaRPr lang="en" i="0" baseline="0"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23639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fe741998e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fe741998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hr-HR" b="1" dirty="0" smtClean="0">
                <a:latin typeface="Arial" panose="020B0604020202020204" pitchFamily="34" charset="0"/>
                <a:ea typeface="Times New Roman"/>
                <a:cs typeface="Arial" panose="020B0604020202020204" pitchFamily="34" charset="0"/>
                <a:sym typeface="Times New Roman"/>
              </a:rPr>
              <a:t>Governance versus</a:t>
            </a:r>
            <a:r>
              <a:rPr lang="hr-HR" b="1" baseline="0" dirty="0" smtClean="0">
                <a:latin typeface="Arial" panose="020B0604020202020204" pitchFamily="34" charset="0"/>
                <a:ea typeface="Times New Roman"/>
                <a:cs typeface="Arial" panose="020B0604020202020204" pitchFamily="34" charset="0"/>
                <a:sym typeface="Times New Roman"/>
              </a:rPr>
              <a:t> management</a:t>
            </a:r>
            <a:endParaRPr lang="hr-HR" b="1"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Governance and </a:t>
            </a:r>
            <a:r>
              <a:rPr lang="hr-HR" dirty="0" smtClean="0">
                <a:latin typeface="Arial" panose="020B0604020202020204" pitchFamily="34" charset="0"/>
                <a:ea typeface="Times New Roman"/>
                <a:cs typeface="Arial" panose="020B0604020202020204" pitchFamily="34" charset="0"/>
                <a:sym typeface="Times New Roman"/>
              </a:rPr>
              <a:t>management</a:t>
            </a:r>
            <a:r>
              <a:rPr lang="en-US" dirty="0" smtClean="0">
                <a:latin typeface="Arial" panose="020B0604020202020204" pitchFamily="34" charset="0"/>
                <a:ea typeface="Times New Roman"/>
                <a:cs typeface="Arial" panose="020B0604020202020204" pitchFamily="34" charset="0"/>
                <a:sym typeface="Times New Roman"/>
              </a:rPr>
              <a:t> are often confused.</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dirty="0" smtClean="0">
                <a:latin typeface="Arial" panose="020B0604020202020204" pitchFamily="34" charset="0"/>
                <a:ea typeface="Times New Roman"/>
                <a:cs typeface="Arial" panose="020B0604020202020204" pitchFamily="34" charset="0"/>
                <a:sym typeface="Times New Roman"/>
              </a:rPr>
              <a:t>Governance is about </a:t>
            </a:r>
            <a:r>
              <a:rPr lang="en-US" i="1" dirty="0" smtClean="0">
                <a:latin typeface="Arial" panose="020B0604020202020204" pitchFamily="34" charset="0"/>
                <a:ea typeface="Times New Roman"/>
                <a:cs typeface="Arial" panose="020B0604020202020204" pitchFamily="34" charset="0"/>
                <a:sym typeface="Times New Roman"/>
              </a:rPr>
              <a:t>process: </a:t>
            </a:r>
            <a:r>
              <a:rPr lang="en-US" i="0" dirty="0" smtClean="0">
                <a:latin typeface="Arial" panose="020B0604020202020204" pitchFamily="34" charset="0"/>
                <a:ea typeface="Times New Roman"/>
                <a:cs typeface="Arial" panose="020B0604020202020204" pitchFamily="34" charset="0"/>
                <a:sym typeface="Times New Roman"/>
              </a:rPr>
              <a:t>Who</a:t>
            </a:r>
            <a:r>
              <a:rPr lang="en-US" i="0" baseline="0" dirty="0" smtClean="0">
                <a:latin typeface="Arial" panose="020B0604020202020204" pitchFamily="34" charset="0"/>
                <a:ea typeface="Times New Roman"/>
                <a:cs typeface="Arial" panose="020B0604020202020204" pitchFamily="34" charset="0"/>
                <a:sym typeface="Times New Roman"/>
              </a:rPr>
              <a:t> takes decisions</a:t>
            </a:r>
            <a:endParaRPr lang="en-US" i="1" dirty="0" smtClean="0">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Who brings together people to determine what ought to happen?</a:t>
            </a: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Who decides what the objectives are and how differences are reconciled?</a:t>
            </a: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How are decisions taken?</a:t>
            </a: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Who ensure the resources and conditions for effective implementation?</a:t>
            </a: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Who holds power, authority and responsibility?</a:t>
            </a: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Who is held accountable?</a:t>
            </a:r>
            <a:endParaRPr lang="hr-HR" i="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i="0" dirty="0" smtClean="0">
                <a:latin typeface="Arial" panose="020B0604020202020204" pitchFamily="34" charset="0"/>
                <a:ea typeface="Times New Roman"/>
                <a:cs typeface="Arial" panose="020B0604020202020204" pitchFamily="34" charset="0"/>
                <a:sym typeface="Times New Roman"/>
              </a:rPr>
              <a:t>Management</a:t>
            </a:r>
            <a:r>
              <a:rPr lang="en-US" i="0" baseline="0" dirty="0" smtClean="0">
                <a:latin typeface="Arial" panose="020B0604020202020204" pitchFamily="34" charset="0"/>
                <a:ea typeface="Times New Roman"/>
                <a:cs typeface="Arial" panose="020B0604020202020204" pitchFamily="34" charset="0"/>
                <a:sym typeface="Times New Roman"/>
              </a:rPr>
              <a:t> is about </a:t>
            </a:r>
            <a:r>
              <a:rPr lang="en-US" i="1" baseline="0" dirty="0" smtClean="0">
                <a:latin typeface="Arial" panose="020B0604020202020204" pitchFamily="34" charset="0"/>
                <a:ea typeface="Times New Roman"/>
                <a:cs typeface="Arial" panose="020B0604020202020204" pitchFamily="34" charset="0"/>
                <a:sym typeface="Times New Roman"/>
              </a:rPr>
              <a:t>substance</a:t>
            </a:r>
            <a:r>
              <a:rPr lang="en-US" i="0" baseline="0" dirty="0" smtClean="0">
                <a:latin typeface="Arial" panose="020B0604020202020204" pitchFamily="34" charset="0"/>
                <a:ea typeface="Times New Roman"/>
                <a:cs typeface="Arial" panose="020B0604020202020204" pitchFamily="34" charset="0"/>
                <a:sym typeface="Times New Roman"/>
              </a:rPr>
              <a:t>: How decisions are implemented</a:t>
            </a:r>
            <a:endParaRPr lang="en-US" i="1"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What is done in pursuit of given objectives?</a:t>
            </a:r>
            <a:r>
              <a:rPr lang="hr-HR" i="0" dirty="0" smtClean="0">
                <a:latin typeface="Arial" panose="020B0604020202020204" pitchFamily="34" charset="0"/>
                <a:ea typeface="Times New Roman"/>
                <a:cs typeface="Arial" panose="020B0604020202020204" pitchFamily="34" charset="0"/>
                <a:sym typeface="Times New Roman"/>
              </a:rPr>
              <a:t> (i.e.</a:t>
            </a:r>
            <a:r>
              <a:rPr lang="hr-HR" i="0" baseline="0" dirty="0" smtClean="0">
                <a:latin typeface="Arial" panose="020B0604020202020204" pitchFamily="34" charset="0"/>
                <a:ea typeface="Times New Roman"/>
                <a:cs typeface="Arial" panose="020B0604020202020204" pitchFamily="34" charset="0"/>
                <a:sym typeface="Times New Roman"/>
              </a:rPr>
              <a:t>  What is done to implement </a:t>
            </a:r>
            <a:r>
              <a:rPr lang="en-GB" sz="1100" b="0" i="0" u="none" strike="noStrike" cap="none" dirty="0" smtClean="0">
                <a:solidFill>
                  <a:srgbClr val="000000"/>
                </a:solidFill>
                <a:effectLst/>
                <a:latin typeface="Arial"/>
                <a:ea typeface="Arial"/>
                <a:cs typeface="Arial"/>
                <a:sym typeface="Arial"/>
              </a:rPr>
              <a:t>decisions taken to meet the objectives</a:t>
            </a:r>
            <a:r>
              <a:rPr lang="hr-HR" sz="1100" b="0" i="0" u="none" strike="noStrike" cap="none" dirty="0" smtClean="0">
                <a:solidFill>
                  <a:srgbClr val="000000"/>
                </a:solidFill>
                <a:effectLst/>
                <a:latin typeface="Arial"/>
                <a:ea typeface="Arial"/>
                <a:cs typeface="Arial"/>
                <a:sym typeface="Arial"/>
              </a:rPr>
              <a:t>?)</a:t>
            </a:r>
            <a:endParaRPr lang="en-GB" i="0" dirty="0" smtClean="0">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What are the means and actions to achieve objectives?</a:t>
            </a: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How is effectiveness generated and ensured?</a:t>
            </a:r>
          </a:p>
          <a:p>
            <a:pPr marL="457200" lvl="1" indent="0" rtl="0">
              <a:lnSpc>
                <a:spcPct val="115000"/>
              </a:lnSpc>
              <a:spcBef>
                <a:spcPts val="0"/>
              </a:spcBef>
              <a:spcAft>
                <a:spcPts val="0"/>
              </a:spcAft>
              <a:buNone/>
            </a:pPr>
            <a:endParaRPr lang="en-GB" i="0" dirty="0" smtClean="0">
              <a:latin typeface="Arial" panose="020B0604020202020204" pitchFamily="34" charset="0"/>
              <a:ea typeface="Times New Roman"/>
              <a:cs typeface="Arial" panose="020B0604020202020204" pitchFamily="34" charset="0"/>
              <a:sym typeface="Times New Roman"/>
            </a:endParaRPr>
          </a:p>
          <a:p>
            <a:pPr marL="0" lvl="1" indent="0" rtl="0">
              <a:lnSpc>
                <a:spcPct val="115000"/>
              </a:lnSpc>
              <a:spcBef>
                <a:spcPts val="0"/>
              </a:spcBef>
              <a:spcAft>
                <a:spcPts val="0"/>
              </a:spcAft>
              <a:buNone/>
            </a:pPr>
            <a:r>
              <a:rPr lang="hr-HR" i="0" dirty="0" smtClean="0">
                <a:latin typeface="Arial" panose="020B0604020202020204" pitchFamily="34" charset="0"/>
                <a:ea typeface="Times New Roman"/>
                <a:cs typeface="Arial" panose="020B0604020202020204" pitchFamily="34" charset="0"/>
                <a:sym typeface="Times New Roman"/>
              </a:rPr>
              <a:t>*</a:t>
            </a:r>
            <a:r>
              <a:rPr lang="en-GB" i="0" dirty="0" smtClean="0">
                <a:latin typeface="Arial" panose="020B0604020202020204" pitchFamily="34" charset="0"/>
                <a:ea typeface="Times New Roman"/>
                <a:cs typeface="Arial" panose="020B0604020202020204" pitchFamily="34" charset="0"/>
                <a:sym typeface="Times New Roman"/>
              </a:rPr>
              <a:t>N</a:t>
            </a:r>
            <a:r>
              <a:rPr lang="hr-HR" i="0" dirty="0" smtClean="0">
                <a:latin typeface="Arial" panose="020B0604020202020204" pitchFamily="34" charset="0"/>
                <a:ea typeface="Times New Roman"/>
                <a:cs typeface="Arial" panose="020B0604020202020204" pitchFamily="34" charset="0"/>
                <a:sym typeface="Times New Roman"/>
              </a:rPr>
              <a:t>ote</a:t>
            </a:r>
            <a:r>
              <a:rPr lang="en-US" i="0" dirty="0" smtClean="0">
                <a:latin typeface="Arial" panose="020B0604020202020204" pitchFamily="34" charset="0"/>
                <a:ea typeface="Times New Roman"/>
                <a:cs typeface="Arial" panose="020B0604020202020204" pitchFamily="34" charset="0"/>
                <a:sym typeface="Times New Roman"/>
              </a:rPr>
              <a:t>s</a:t>
            </a:r>
            <a:r>
              <a:rPr lang="en-GB" i="0" dirty="0" smtClean="0">
                <a:latin typeface="Arial" panose="020B0604020202020204" pitchFamily="34" charset="0"/>
                <a:ea typeface="Times New Roman"/>
                <a:cs typeface="Arial" panose="020B0604020202020204" pitchFamily="34" charset="0"/>
                <a:sym typeface="Times New Roman"/>
              </a:rPr>
              <a:t>:</a:t>
            </a:r>
            <a:endParaRPr lang="hr-HR" i="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i="0" dirty="0" smtClean="0">
                <a:latin typeface="Arial" panose="020B0604020202020204" pitchFamily="34" charset="0"/>
                <a:ea typeface="Times New Roman"/>
                <a:cs typeface="Arial" panose="020B0604020202020204" pitchFamily="34" charset="0"/>
                <a:sym typeface="Times New Roman"/>
              </a:rPr>
              <a:t>Clear governance</a:t>
            </a:r>
            <a:r>
              <a:rPr lang="en-GB" i="0" baseline="0" dirty="0" smtClean="0">
                <a:latin typeface="Arial" panose="020B0604020202020204" pitchFamily="34" charset="0"/>
                <a:ea typeface="Times New Roman"/>
                <a:cs typeface="Arial" panose="020B0604020202020204" pitchFamily="34" charset="0"/>
                <a:sym typeface="Times New Roman"/>
              </a:rPr>
              <a:t> structures are essential to effective management</a:t>
            </a:r>
            <a:endParaRPr lang="hr-HR" i="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i="0" baseline="0" dirty="0" smtClean="0">
                <a:latin typeface="Arial" panose="020B0604020202020204" pitchFamily="34" charset="0"/>
                <a:ea typeface="Times New Roman"/>
                <a:cs typeface="Arial" panose="020B0604020202020204" pitchFamily="34" charset="0"/>
                <a:sym typeface="Times New Roman"/>
              </a:rPr>
              <a:t>Governance systems provide clarity on who can take decisions that will be implemented through management</a:t>
            </a:r>
            <a:endParaRPr lang="hr-HR" i="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i="0" baseline="0" dirty="0" smtClean="0">
                <a:latin typeface="Arial" panose="020B0604020202020204" pitchFamily="34" charset="0"/>
                <a:ea typeface="Times New Roman"/>
                <a:cs typeface="Arial" panose="020B0604020202020204" pitchFamily="34" charset="0"/>
                <a:sym typeface="Times New Roman"/>
              </a:rPr>
              <a:t>In the transboundary context, cooperation can begin at the management level, but effective cooperative management depends on authority and legitimacy provided by transboundary governance</a:t>
            </a:r>
          </a:p>
          <a:p>
            <a:pPr marL="457200" lvl="0" indent="-298450" rtl="0">
              <a:lnSpc>
                <a:spcPct val="115000"/>
              </a:lnSpc>
              <a:spcBef>
                <a:spcPts val="0"/>
              </a:spcBef>
              <a:spcAft>
                <a:spcPts val="0"/>
              </a:spcAft>
              <a:buClr>
                <a:schemeClr val="dk1"/>
              </a:buClr>
              <a:buSzPts val="1100"/>
              <a:buFont typeface="Times New Roman"/>
              <a:buChar char="●"/>
            </a:pPr>
            <a:r>
              <a:rPr lang="en-US" i="0" baseline="0" dirty="0" smtClean="0">
                <a:latin typeface="Arial" panose="020B0604020202020204" pitchFamily="34" charset="0"/>
                <a:ea typeface="Times New Roman"/>
                <a:cs typeface="Arial" panose="020B0604020202020204" pitchFamily="34" charset="0"/>
                <a:sym typeface="Times New Roman"/>
              </a:rPr>
              <a:t>If there is already clarity in the group about the concept of governance, this slide can be omitted.</a:t>
            </a:r>
            <a:endParaRPr lang="en-GB" i="0" baseline="0" dirty="0" smtClean="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12424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fe741998e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fe741998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00000"/>
              </a:lnSpc>
              <a:spcBef>
                <a:spcPts val="0"/>
              </a:spcBef>
              <a:buFont typeface="Arial"/>
              <a:buNone/>
            </a:pPr>
            <a:r>
              <a:rPr lang="hr-HR" sz="1000" b="1" baseline="0" dirty="0" smtClean="0"/>
              <a:t>Types of governance</a:t>
            </a:r>
          </a:p>
          <a:p>
            <a:pPr marL="0" indent="0">
              <a:lnSpc>
                <a:spcPct val="100000"/>
              </a:lnSpc>
              <a:spcBef>
                <a:spcPts val="0"/>
              </a:spcBef>
              <a:buFont typeface="Arial"/>
              <a:buNone/>
            </a:pPr>
            <a:r>
              <a:rPr lang="en-US" sz="1000" b="0" baseline="0" dirty="0" smtClean="0"/>
              <a:t>IUCN defines four types of governance in the context of protected areas. The IUCN Governance Types first appeared in the </a:t>
            </a:r>
            <a:r>
              <a:rPr lang="en-US" sz="1000" b="0" i="1" baseline="0" dirty="0" smtClean="0"/>
              <a:t>IUCN Guidelines for Applying </a:t>
            </a:r>
            <a:r>
              <a:rPr lang="hr-HR" sz="1000" b="0" i="1" baseline="0" dirty="0" smtClean="0"/>
              <a:t>Protected Area</a:t>
            </a:r>
            <a:r>
              <a:rPr lang="en-US" sz="1000" b="0" i="1" baseline="0" dirty="0" smtClean="0"/>
              <a:t> Management Categories</a:t>
            </a:r>
            <a:r>
              <a:rPr lang="en-US" sz="1000" b="0" baseline="0" dirty="0" smtClean="0"/>
              <a:t> (2008). Modifications related to understanding of transboundary governance were done in the </a:t>
            </a:r>
            <a:r>
              <a:rPr lang="hr-HR" sz="1000" b="0" i="1" baseline="0" dirty="0" smtClean="0"/>
              <a:t>IUCN WCPA </a:t>
            </a:r>
            <a:r>
              <a:rPr lang="en-US" sz="1000" b="0" i="1" baseline="0" dirty="0" smtClean="0"/>
              <a:t>Best Practice Guidelines </a:t>
            </a:r>
            <a:r>
              <a:rPr lang="en-US" sz="1000" b="0" baseline="0" dirty="0" smtClean="0"/>
              <a:t>in 2015.</a:t>
            </a:r>
          </a:p>
          <a:p>
            <a:pPr marL="0" lvl="0" indent="0" rtl="0">
              <a:lnSpc>
                <a:spcPct val="115000"/>
              </a:lnSpc>
              <a:spcBef>
                <a:spcPts val="0"/>
              </a:spcBef>
              <a:spcAft>
                <a:spcPts val="0"/>
              </a:spcAft>
              <a:buNone/>
            </a:pPr>
            <a:endParaRPr lang="hr-HR" sz="100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sz="1000" b="0" baseline="0" dirty="0" smtClean="0"/>
              <a:t>Type A. Governance by government</a:t>
            </a:r>
          </a:p>
          <a:p>
            <a:pPr marL="628650" lvl="1" indent="-171450">
              <a:lnSpc>
                <a:spcPct val="100000"/>
              </a:lnSpc>
              <a:spcBef>
                <a:spcPts val="0"/>
              </a:spcBef>
            </a:pPr>
            <a:r>
              <a:rPr lang="en-GB" sz="1000" b="0" baseline="0" dirty="0" smtClean="0"/>
              <a:t>Federal or national ministry or agency in charge</a:t>
            </a:r>
          </a:p>
          <a:p>
            <a:pPr marL="628650" lvl="1" indent="-171450">
              <a:lnSpc>
                <a:spcPct val="100000"/>
              </a:lnSpc>
              <a:spcBef>
                <a:spcPts val="0"/>
              </a:spcBef>
            </a:pPr>
            <a:r>
              <a:rPr lang="en-GB" sz="1000" b="0" baseline="0" dirty="0" smtClean="0"/>
              <a:t>Sub-national ministry or agency in charge (e.g. at regional, provincial, municipal level)</a:t>
            </a:r>
          </a:p>
          <a:p>
            <a:pPr marL="628650" lvl="1" indent="-171450">
              <a:lnSpc>
                <a:spcPct val="100000"/>
              </a:lnSpc>
              <a:spcBef>
                <a:spcPts val="0"/>
              </a:spcBef>
            </a:pPr>
            <a:r>
              <a:rPr lang="en-GB" sz="1000" b="0" baseline="0" dirty="0" smtClean="0"/>
              <a:t>Government-delegated management (e.g. to an NGO)</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sz="1000" b="0" baseline="0" dirty="0" smtClean="0"/>
              <a:t>Type B. Shared Governance</a:t>
            </a:r>
          </a:p>
          <a:p>
            <a:pPr marL="628650" lvl="1" indent="-171450">
              <a:lnSpc>
                <a:spcPct val="100000"/>
              </a:lnSpc>
              <a:spcBef>
                <a:spcPts val="0"/>
              </a:spcBef>
            </a:pPr>
            <a:r>
              <a:rPr lang="en-GB" sz="1000" b="0" baseline="0" dirty="0" smtClean="0"/>
              <a:t>Transboundary governance (formal and informal arrangements between two or more countries)</a:t>
            </a:r>
          </a:p>
          <a:p>
            <a:pPr marL="628650" lvl="1" indent="-171450">
              <a:lnSpc>
                <a:spcPct val="100000"/>
              </a:lnSpc>
              <a:spcBef>
                <a:spcPts val="0"/>
              </a:spcBef>
            </a:pPr>
            <a:r>
              <a:rPr lang="en-GB" sz="1000" b="0" baseline="0" dirty="0" smtClean="0"/>
              <a:t>Collaborative governance (through various ways in which diverse actors and institutions work together)</a:t>
            </a:r>
          </a:p>
          <a:p>
            <a:pPr marL="628650" lvl="1" indent="-171450">
              <a:lnSpc>
                <a:spcPct val="100000"/>
              </a:lnSpc>
              <a:spcBef>
                <a:spcPts val="0"/>
              </a:spcBef>
            </a:pPr>
            <a:r>
              <a:rPr lang="en-GB" sz="1000" b="0" baseline="0" dirty="0" smtClean="0"/>
              <a:t>Joint governance (pluralist board or other multi-party governing body)</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sz="1000" b="0" baseline="0" dirty="0" smtClean="0"/>
              <a:t>Type C. Private governance</a:t>
            </a:r>
          </a:p>
          <a:p>
            <a:pPr marL="457200" lvl="1" indent="0">
              <a:lnSpc>
                <a:spcPct val="100000"/>
              </a:lnSpc>
              <a:spcBef>
                <a:spcPts val="0"/>
              </a:spcBef>
              <a:buNone/>
            </a:pPr>
            <a:r>
              <a:rPr lang="en-GB" sz="1000" b="0" baseline="0" dirty="0" smtClean="0"/>
              <a:t>Conserved areas established and run by:</a:t>
            </a:r>
            <a:endParaRPr lang="hr-HR" sz="1000" b="0" baseline="0" dirty="0" smtClean="0"/>
          </a:p>
          <a:p>
            <a:pPr marL="628650" lvl="1" indent="-171450">
              <a:lnSpc>
                <a:spcPct val="100000"/>
              </a:lnSpc>
              <a:spcBef>
                <a:spcPts val="0"/>
              </a:spcBef>
            </a:pPr>
            <a:r>
              <a:rPr lang="en-GB" sz="1000" b="0" baseline="0" dirty="0" smtClean="0"/>
              <a:t>Individual landowners</a:t>
            </a:r>
            <a:endParaRPr lang="hr-HR" sz="1000" b="0" baseline="0" dirty="0" smtClean="0"/>
          </a:p>
          <a:p>
            <a:pPr marL="628650" lvl="1" indent="-171450">
              <a:lnSpc>
                <a:spcPct val="100000"/>
              </a:lnSpc>
              <a:spcBef>
                <a:spcPts val="0"/>
              </a:spcBef>
            </a:pPr>
            <a:r>
              <a:rPr lang="en-GB" sz="1000" b="0" baseline="0" dirty="0" smtClean="0"/>
              <a:t>Non-profit organizations (e.g. NGOs, universities)</a:t>
            </a:r>
            <a:endParaRPr lang="hr-HR" sz="1000" b="0" baseline="0" dirty="0" smtClean="0"/>
          </a:p>
          <a:p>
            <a:pPr marL="628650" lvl="1" indent="-171450">
              <a:lnSpc>
                <a:spcPct val="100000"/>
              </a:lnSpc>
              <a:spcBef>
                <a:spcPts val="0"/>
              </a:spcBef>
            </a:pPr>
            <a:r>
              <a:rPr lang="en-GB" sz="1000" b="0" baseline="0" dirty="0" smtClean="0"/>
              <a:t>For-profit organizations (e.g. corporate owners, cooperatives)</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sz="1000" b="0" baseline="0" dirty="0" smtClean="0"/>
              <a:t>Type D. Governance by Indigenous Peoples and local communities</a:t>
            </a:r>
          </a:p>
          <a:p>
            <a:pPr marL="628650" lvl="1" indent="-171450">
              <a:lnSpc>
                <a:spcPct val="100000"/>
              </a:lnSpc>
              <a:spcBef>
                <a:spcPts val="0"/>
              </a:spcBef>
            </a:pPr>
            <a:r>
              <a:rPr lang="en-GB" sz="1000" b="0" baseline="0" dirty="0" smtClean="0"/>
              <a:t>Indigenous Peoples’ conserved territories and areas – established and run by Indigenous Peoples</a:t>
            </a:r>
          </a:p>
          <a:p>
            <a:pPr marL="628650" lvl="1" indent="-171450">
              <a:lnSpc>
                <a:spcPct val="100000"/>
              </a:lnSpc>
              <a:spcBef>
                <a:spcPts val="0"/>
              </a:spcBef>
            </a:pPr>
            <a:r>
              <a:rPr lang="en-GB" sz="1000" b="0" baseline="0" dirty="0" smtClean="0"/>
              <a:t>Community conserved areas and territories – established and run by local communities</a:t>
            </a:r>
          </a:p>
          <a:p>
            <a:pPr marL="628650" lvl="1" indent="-171450">
              <a:lnSpc>
                <a:spcPct val="100000"/>
              </a:lnSpc>
              <a:spcBef>
                <a:spcPts val="0"/>
              </a:spcBef>
            </a:pPr>
            <a:endParaRPr lang="en-GB" sz="1000" b="0" baseline="0" dirty="0" smtClean="0"/>
          </a:p>
          <a:p>
            <a:pPr marL="0" lvl="1" indent="0">
              <a:lnSpc>
                <a:spcPct val="100000"/>
              </a:lnSpc>
              <a:spcBef>
                <a:spcPts val="0"/>
              </a:spcBef>
              <a:buNone/>
            </a:pPr>
            <a:r>
              <a:rPr lang="en-GB" sz="1000" b="1" baseline="0" dirty="0" smtClean="0"/>
              <a:t>Discussion</a:t>
            </a:r>
            <a:endParaRPr lang="en-US" sz="1000" b="1" baseline="0" dirty="0" smtClean="0"/>
          </a:p>
          <a:p>
            <a:pPr marL="0" marR="0" lvl="0" indent="0" algn="l" rtl="0">
              <a:lnSpc>
                <a:spcPct val="115000"/>
              </a:lnSpc>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Ask learners:</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dirty="0" smtClean="0">
                <a:latin typeface="Arial" panose="020B0604020202020204" pitchFamily="34" charset="0"/>
                <a:ea typeface="Times New Roman"/>
                <a:cs typeface="Arial" panose="020B0604020202020204" pitchFamily="34" charset="0"/>
                <a:sym typeface="Times New Roman"/>
              </a:rPr>
              <a:t>What types of governance are you familiar with in your experience?</a:t>
            </a:r>
            <a:endParaRPr lang="hr-H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dirty="0" smtClean="0">
                <a:latin typeface="Arial" panose="020B0604020202020204" pitchFamily="34" charset="0"/>
                <a:ea typeface="Times New Roman"/>
                <a:cs typeface="Arial" panose="020B0604020202020204" pitchFamily="34" charset="0"/>
                <a:sym typeface="Times New Roman"/>
              </a:rPr>
              <a:t>What types of governance are</a:t>
            </a:r>
            <a:r>
              <a:rPr lang="en-US" baseline="0" dirty="0" smtClean="0">
                <a:latin typeface="Arial" panose="020B0604020202020204" pitchFamily="34" charset="0"/>
                <a:ea typeface="Times New Roman"/>
                <a:cs typeface="Arial" panose="020B0604020202020204" pitchFamily="34" charset="0"/>
                <a:sym typeface="Times New Roman"/>
              </a:rPr>
              <a:t> found in </a:t>
            </a:r>
            <a:r>
              <a:rPr lang="hr-HR" baseline="0" dirty="0" smtClean="0">
                <a:latin typeface="Arial" panose="020B0604020202020204" pitchFamily="34" charset="0"/>
                <a:ea typeface="Times New Roman"/>
                <a:cs typeface="Arial" panose="020B0604020202020204" pitchFamily="34" charset="0"/>
                <a:sym typeface="Times New Roman"/>
              </a:rPr>
              <a:t>Transboundary Conservation Areas (TBCAs)</a:t>
            </a:r>
            <a:r>
              <a:rPr lang="en-US" baseline="0" dirty="0" smtClean="0">
                <a:latin typeface="Arial" panose="020B0604020202020204" pitchFamily="34" charset="0"/>
                <a:ea typeface="Times New Roman"/>
                <a:cs typeface="Arial" panose="020B0604020202020204" pitchFamily="34" charset="0"/>
                <a:sym typeface="Times New Roman"/>
              </a:rPr>
              <a:t>?</a:t>
            </a:r>
          </a:p>
          <a:p>
            <a:pPr marL="0" marR="0" lvl="0" indent="0" algn="l" rtl="0">
              <a:lnSpc>
                <a:spcPct val="115000"/>
              </a:lnSpc>
              <a:spcBef>
                <a:spcPts val="0"/>
              </a:spcBef>
              <a:spcAft>
                <a:spcPts val="0"/>
              </a:spcAft>
              <a:buFont typeface="Arial" panose="020B0604020202020204" pitchFamily="34" charset="0"/>
              <a:buNone/>
            </a:pPr>
            <a:endParaRPr lang="en-US" baseline="0" dirty="0" smtClean="0">
              <a:latin typeface="Arial" panose="020B0604020202020204" pitchFamily="34" charset="0"/>
              <a:ea typeface="Times New Roman"/>
              <a:cs typeface="Arial" panose="020B0604020202020204" pitchFamily="34" charset="0"/>
              <a:sym typeface="Times New Roman"/>
            </a:endParaRPr>
          </a:p>
          <a:p>
            <a:pPr marL="0" marR="0" lvl="0" indent="0" algn="l" rtl="0">
              <a:lnSpc>
                <a:spcPct val="115000"/>
              </a:lnSpc>
              <a:spcBef>
                <a:spcPts val="0"/>
              </a:spcBef>
              <a:spcAft>
                <a:spcPts val="0"/>
              </a:spcAft>
              <a:buFont typeface="Arial" panose="020B0604020202020204" pitchFamily="34" charset="0"/>
              <a:buNone/>
            </a:pPr>
            <a:r>
              <a:rPr lang="hr-HR" b="0" baseline="0" dirty="0" smtClean="0">
                <a:latin typeface="Arial" panose="020B0604020202020204" pitchFamily="34" charset="0"/>
                <a:ea typeface="Times New Roman"/>
                <a:cs typeface="Arial" panose="020B0604020202020204" pitchFamily="34" charset="0"/>
                <a:sym typeface="Times New Roman"/>
              </a:rPr>
              <a:t>*</a:t>
            </a:r>
            <a:r>
              <a:rPr lang="en-US" b="0" baseline="0" dirty="0" smtClean="0">
                <a:latin typeface="Arial" panose="020B0604020202020204" pitchFamily="34" charset="0"/>
                <a:ea typeface="Times New Roman"/>
                <a:cs typeface="Arial" panose="020B0604020202020204" pitchFamily="34" charset="0"/>
                <a:sym typeface="Times New Roman"/>
              </a:rPr>
              <a:t>N</a:t>
            </a:r>
            <a:r>
              <a:rPr lang="hr-HR" b="0" baseline="0" dirty="0" smtClean="0">
                <a:latin typeface="Arial" panose="020B0604020202020204" pitchFamily="34" charset="0"/>
                <a:ea typeface="Times New Roman"/>
                <a:cs typeface="Arial" panose="020B0604020202020204" pitchFamily="34" charset="0"/>
                <a:sym typeface="Times New Roman"/>
              </a:rPr>
              <a:t>ote</a:t>
            </a:r>
            <a:r>
              <a:rPr lang="en-US" b="0" baseline="0" dirty="0" smtClean="0">
                <a:latin typeface="Arial" panose="020B0604020202020204" pitchFamily="34" charset="0"/>
                <a:ea typeface="Times New Roman"/>
                <a:cs typeface="Arial" panose="020B0604020202020204" pitchFamily="34" charset="0"/>
                <a:sym typeface="Times New Roman"/>
              </a:rPr>
              <a:t>:</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latin typeface="Arial" panose="020B0604020202020204" pitchFamily="34" charset="0"/>
                <a:ea typeface="Times New Roman"/>
                <a:cs typeface="Arial" panose="020B0604020202020204" pitchFamily="34" charset="0"/>
                <a:sym typeface="Times New Roman"/>
              </a:rPr>
              <a:t>These governance types are not hierarchical – different governance types are appropriate to different situations depending on institutions, land tenure and stakeholder rights, interests and involvement</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latin typeface="Arial" panose="020B0604020202020204" pitchFamily="34" charset="0"/>
                <a:ea typeface="Times New Roman"/>
                <a:cs typeface="Arial" panose="020B0604020202020204" pitchFamily="34" charset="0"/>
                <a:sym typeface="Times New Roman"/>
              </a:rPr>
              <a:t>There can be different governance types in the same area</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latin typeface="Arial" panose="020B0604020202020204" pitchFamily="34" charset="0"/>
                <a:ea typeface="Times New Roman"/>
                <a:cs typeface="Arial" panose="020B0604020202020204" pitchFamily="34" charset="0"/>
                <a:sym typeface="Times New Roman"/>
              </a:rPr>
              <a:t>T</a:t>
            </a:r>
            <a:r>
              <a:rPr lang="hr-HR" baseline="0" dirty="0" smtClean="0">
                <a:latin typeface="Arial" panose="020B0604020202020204" pitchFamily="34" charset="0"/>
                <a:ea typeface="Times New Roman"/>
                <a:cs typeface="Arial" panose="020B0604020202020204" pitchFamily="34" charset="0"/>
                <a:sym typeface="Times New Roman"/>
              </a:rPr>
              <a:t>BCAs </a:t>
            </a:r>
            <a:r>
              <a:rPr lang="en-US" baseline="0" dirty="0" smtClean="0">
                <a:latin typeface="Arial" panose="020B0604020202020204" pitchFamily="34" charset="0"/>
                <a:ea typeface="Times New Roman"/>
                <a:cs typeface="Arial" panose="020B0604020202020204" pitchFamily="34" charset="0"/>
                <a:sym typeface="Times New Roman"/>
              </a:rPr>
              <a:t>always involve a form of shared governance between two or more countries</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latin typeface="Arial" panose="020B0604020202020204" pitchFamily="34" charset="0"/>
                <a:ea typeface="Times New Roman"/>
                <a:cs typeface="Arial" panose="020B0604020202020204" pitchFamily="34" charset="0"/>
                <a:sym typeface="Times New Roman"/>
              </a:rPr>
              <a:t>T</a:t>
            </a:r>
            <a:r>
              <a:rPr lang="hr-HR" baseline="0" dirty="0" smtClean="0">
                <a:latin typeface="Arial" panose="020B0604020202020204" pitchFamily="34" charset="0"/>
                <a:ea typeface="Times New Roman"/>
                <a:cs typeface="Arial" panose="020B0604020202020204" pitchFamily="34" charset="0"/>
                <a:sym typeface="Times New Roman"/>
              </a:rPr>
              <a:t>BCAs </a:t>
            </a:r>
            <a:r>
              <a:rPr lang="en-US" baseline="0" dirty="0" smtClean="0">
                <a:latin typeface="Arial" panose="020B0604020202020204" pitchFamily="34" charset="0"/>
                <a:ea typeface="Times New Roman"/>
                <a:cs typeface="Arial" panose="020B0604020202020204" pitchFamily="34" charset="0"/>
                <a:sym typeface="Times New Roman"/>
              </a:rPr>
              <a:t>can also involve areas governed by </a:t>
            </a:r>
            <a:r>
              <a:rPr lang="hr-HR" baseline="0" dirty="0" smtClean="0">
                <a:latin typeface="Arial" panose="020B0604020202020204" pitchFamily="34" charset="0"/>
                <a:ea typeface="Times New Roman"/>
                <a:cs typeface="Arial" panose="020B0604020202020204" pitchFamily="34" charset="0"/>
                <a:sym typeface="Times New Roman"/>
              </a:rPr>
              <a:t>Indigenous Peoples</a:t>
            </a:r>
            <a:r>
              <a:rPr lang="en-US" baseline="0" dirty="0" smtClean="0">
                <a:latin typeface="Arial" panose="020B0604020202020204" pitchFamily="34" charset="0"/>
                <a:ea typeface="Times New Roman"/>
                <a:cs typeface="Arial" panose="020B0604020202020204" pitchFamily="34" charset="0"/>
                <a:sym typeface="Times New Roman"/>
              </a:rPr>
              <a:t> and local communities or private landowners or organizations </a:t>
            </a: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latin typeface="Arial" panose="020B0604020202020204" pitchFamily="34" charset="0"/>
                <a:ea typeface="Times New Roman"/>
                <a:cs typeface="Arial" panose="020B0604020202020204" pitchFamily="34" charset="0"/>
                <a:sym typeface="Times New Roman"/>
              </a:rPr>
              <a:t>In some cases, governance types can change over time, e.g.</a:t>
            </a:r>
            <a:r>
              <a:rPr lang="hr-HR" baseline="0" dirty="0" smtClean="0">
                <a:latin typeface="Arial" panose="020B0604020202020204" pitchFamily="34" charset="0"/>
                <a:ea typeface="Times New Roman"/>
                <a:cs typeface="Arial" panose="020B0604020202020204" pitchFamily="34" charset="0"/>
                <a:sym typeface="Times New Roman"/>
              </a:rPr>
              <a:t>,</a:t>
            </a:r>
            <a:r>
              <a:rPr lang="en-US" baseline="0" dirty="0" smtClean="0">
                <a:latin typeface="Arial" panose="020B0604020202020204" pitchFamily="34" charset="0"/>
                <a:ea typeface="Times New Roman"/>
                <a:cs typeface="Arial" panose="020B0604020202020204" pitchFamily="34" charset="0"/>
                <a:sym typeface="Times New Roman"/>
              </a:rPr>
              <a:t> through transfer of ownership or governance authority to indigenous or private groups, or vice versa.</a:t>
            </a: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latin typeface="Arial" panose="020B0604020202020204" pitchFamily="34" charset="0"/>
                <a:ea typeface="Times New Roman"/>
                <a:cs typeface="Arial" panose="020B0604020202020204" pitchFamily="34" charset="0"/>
                <a:sym typeface="Times New Roman"/>
              </a:rPr>
              <a:t>This slide may be printed and distributed as a handout</a:t>
            </a:r>
            <a:r>
              <a:rPr lang="hr-HR" baseline="0" dirty="0" smtClean="0">
                <a:latin typeface="Arial" panose="020B0604020202020204" pitchFamily="34" charset="0"/>
                <a:ea typeface="Times New Roman"/>
                <a:cs typeface="Arial" panose="020B0604020202020204" pitchFamily="34" charset="0"/>
                <a:sym typeface="Times New Roman"/>
              </a:rPr>
              <a:t>.</a:t>
            </a:r>
            <a:endParaRPr lang="en-US" baseline="0" dirty="0" smtClean="0">
              <a:latin typeface="Arial" panose="020B0604020202020204" pitchFamily="34" charset="0"/>
              <a:ea typeface="Times New Roman"/>
              <a:cs typeface="Arial" panose="020B0604020202020204" pitchFamily="34" charset="0"/>
              <a:sym typeface="Times New Roman"/>
            </a:endParaRPr>
          </a:p>
          <a:p>
            <a:pPr marL="171450" marR="0" lvl="0" indent="-171450" algn="l" rtl="0">
              <a:lnSpc>
                <a:spcPct val="115000"/>
              </a:lnSpc>
              <a:spcBef>
                <a:spcPts val="0"/>
              </a:spcBef>
              <a:spcAft>
                <a:spcPts val="0"/>
              </a:spcAft>
            </a:pPr>
            <a:endParaRPr lang="en-US" baseline="0" dirty="0" smtClean="0">
              <a:latin typeface="Arial" panose="020B0604020202020204" pitchFamily="34" charset="0"/>
              <a:ea typeface="Times New Roman"/>
              <a:cs typeface="Arial" panose="020B0604020202020204" pitchFamily="34" charset="0"/>
              <a:sym typeface="Times New Roman"/>
            </a:endParaRPr>
          </a:p>
          <a:p>
            <a:pPr marL="0" marR="0" lvl="0" indent="0" algn="l" rtl="0">
              <a:lnSpc>
                <a:spcPct val="115000"/>
              </a:lnSpc>
              <a:spcBef>
                <a:spcPts val="0"/>
              </a:spcBef>
              <a:spcAft>
                <a:spcPts val="0"/>
              </a:spcAft>
              <a:buNone/>
            </a:pPr>
            <a:endParaRPr lang="en-US" baseline="0" dirty="0" smtClean="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91768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fe741998e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fe741998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hr-HR" b="1" baseline="0" dirty="0" smtClean="0">
                <a:latin typeface="Arial" panose="020B0604020202020204" pitchFamily="34" charset="0"/>
                <a:ea typeface="Times New Roman"/>
                <a:cs typeface="Arial" panose="020B0604020202020204" pitchFamily="34" charset="0"/>
                <a:sym typeface="Times New Roman"/>
              </a:rPr>
              <a:t>Governance facets and levels</a:t>
            </a:r>
          </a:p>
          <a:p>
            <a:pPr marL="0" marR="0" lvl="0" indent="0" algn="l" rtl="0">
              <a:lnSpc>
                <a:spcPct val="115000"/>
              </a:lnSpc>
              <a:spcBef>
                <a:spcPts val="0"/>
              </a:spcBef>
              <a:spcAft>
                <a:spcPts val="0"/>
              </a:spcAft>
              <a:buNone/>
            </a:pPr>
            <a:r>
              <a:rPr lang="en-US" baseline="0" dirty="0" smtClean="0">
                <a:latin typeface="Arial" panose="020B0604020202020204" pitchFamily="34" charset="0"/>
                <a:ea typeface="Times New Roman"/>
                <a:cs typeface="Arial" panose="020B0604020202020204" pitchFamily="34" charset="0"/>
                <a:sym typeface="Times New Roman"/>
              </a:rPr>
              <a:t>There are different facets and levels of governance.</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latin typeface="Arial" panose="020B0604020202020204" pitchFamily="34" charset="0"/>
                <a:ea typeface="Times New Roman"/>
                <a:cs typeface="Arial" panose="020B0604020202020204" pitchFamily="34" charset="0"/>
                <a:sym typeface="Times New Roman"/>
              </a:rPr>
              <a:t>Governance exists at international, regional, national and local levels</a:t>
            </a:r>
            <a:endParaRPr lang="hr-HR"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latin typeface="Arial" panose="020B0604020202020204" pitchFamily="34" charset="0"/>
                <a:ea typeface="Times New Roman"/>
                <a:cs typeface="Arial" panose="020B0604020202020204" pitchFamily="34" charset="0"/>
                <a:sym typeface="Times New Roman"/>
              </a:rPr>
              <a:t>Governance can involve private, community, civil society and government actors at each of these levels at varying degrees.</a:t>
            </a:r>
          </a:p>
          <a:p>
            <a:pPr marL="171450" marR="0" lvl="0" indent="-171450" algn="l" rtl="0">
              <a:lnSpc>
                <a:spcPct val="115000"/>
              </a:lnSpc>
              <a:spcBef>
                <a:spcPts val="0"/>
              </a:spcBef>
              <a:spcAft>
                <a:spcPts val="0"/>
              </a:spcAft>
            </a:pPr>
            <a:endParaRPr lang="en-US" baseline="0" dirty="0" smtClean="0">
              <a:latin typeface="Arial" panose="020B0604020202020204" pitchFamily="34" charset="0"/>
              <a:ea typeface="Times New Roman"/>
              <a:cs typeface="Arial" panose="020B0604020202020204" pitchFamily="34" charset="0"/>
              <a:sym typeface="Times New Roman"/>
            </a:endParaRPr>
          </a:p>
          <a:p>
            <a:pPr marL="0" marR="0" lvl="0" indent="0" algn="l" rtl="0">
              <a:lnSpc>
                <a:spcPct val="115000"/>
              </a:lnSpc>
              <a:spcBef>
                <a:spcPts val="0"/>
              </a:spcBef>
              <a:spcAft>
                <a:spcPts val="0"/>
              </a:spcAft>
              <a:buNone/>
            </a:pPr>
            <a:r>
              <a:rPr lang="hr-HR" baseline="0" dirty="0" smtClean="0">
                <a:latin typeface="Arial" panose="020B0604020202020204" pitchFamily="34" charset="0"/>
                <a:ea typeface="Times New Roman"/>
                <a:cs typeface="Arial" panose="020B0604020202020204" pitchFamily="34" charset="0"/>
                <a:sym typeface="Times New Roman"/>
              </a:rPr>
              <a:t>*</a:t>
            </a:r>
            <a:r>
              <a:rPr lang="en-US" baseline="0" dirty="0" smtClean="0">
                <a:latin typeface="Arial" panose="020B0604020202020204" pitchFamily="34" charset="0"/>
                <a:ea typeface="Times New Roman"/>
                <a:cs typeface="Arial" panose="020B0604020202020204" pitchFamily="34" charset="0"/>
                <a:sym typeface="Times New Roman"/>
              </a:rPr>
              <a:t>N</a:t>
            </a:r>
            <a:r>
              <a:rPr lang="hr-HR" baseline="0" dirty="0" smtClean="0">
                <a:latin typeface="Arial" panose="020B0604020202020204" pitchFamily="34" charset="0"/>
                <a:ea typeface="Times New Roman"/>
                <a:cs typeface="Arial" panose="020B0604020202020204" pitchFamily="34" charset="0"/>
                <a:sym typeface="Times New Roman"/>
              </a:rPr>
              <a:t>ote</a:t>
            </a:r>
            <a:r>
              <a:rPr lang="en-US" baseline="0" dirty="0" smtClean="0">
                <a:latin typeface="Arial" panose="020B0604020202020204" pitchFamily="34" charset="0"/>
                <a:ea typeface="Times New Roman"/>
                <a:cs typeface="Arial" panose="020B0604020202020204" pitchFamily="34" charset="0"/>
                <a:sym typeface="Times New Roman"/>
              </a:rPr>
              <a:t>: this diagram is a drastic simplification of the complex, multi-level, multi-sector, multi-actor governance complex relating to transboundary conservation.</a:t>
            </a:r>
          </a:p>
        </p:txBody>
      </p:sp>
    </p:spTree>
    <p:extLst>
      <p:ext uri="{BB962C8B-B14F-4D97-AF65-F5344CB8AC3E}">
        <p14:creationId xmlns:p14="http://schemas.microsoft.com/office/powerpoint/2010/main" val="229136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fe741998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fe741998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Waterton Glacier International Peace Park</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Hidden Lake ©NPS</a:t>
            </a:r>
            <a:endParaRPr lang="en-GB" i="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endParaRPr lang="hr-HR" i="1" dirty="0" smtClean="0">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None/>
            </a:pPr>
            <a:r>
              <a:rPr lang="hr-HR" b="1" i="0" dirty="0" smtClean="0">
                <a:latin typeface="Arial" panose="020B0604020202020204" pitchFamily="34" charset="0"/>
                <a:ea typeface="Times New Roman"/>
                <a:cs typeface="Arial" panose="020B0604020202020204" pitchFamily="34" charset="0"/>
                <a:sym typeface="Times New Roman"/>
              </a:rPr>
              <a:t>Transboundary co</a:t>
            </a:r>
            <a:r>
              <a:rPr lang="hr-HR" b="1" i="0" baseline="0" dirty="0" smtClean="0">
                <a:latin typeface="Arial" panose="020B0604020202020204" pitchFamily="34" charset="0"/>
                <a:ea typeface="Times New Roman"/>
                <a:cs typeface="Arial" panose="020B0604020202020204" pitchFamily="34" charset="0"/>
                <a:sym typeface="Times New Roman"/>
              </a:rPr>
              <a:t>nservation governance</a:t>
            </a:r>
            <a:endParaRPr b="1" i="0" dirty="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Transboundary governance is</a:t>
            </a:r>
            <a:r>
              <a:rPr lang="en-US" baseline="0" dirty="0" smtClean="0">
                <a:latin typeface="Arial" panose="020B0604020202020204" pitchFamily="34" charset="0"/>
                <a:ea typeface="Times New Roman"/>
                <a:cs typeface="Arial" panose="020B0604020202020204" pitchFamily="34" charset="0"/>
                <a:sym typeface="Times New Roman"/>
              </a:rPr>
              <a:t> a type of shared governance</a:t>
            </a:r>
            <a:r>
              <a:rPr lang="hr-HR" baseline="0" dirty="0" smtClean="0">
                <a:latin typeface="Arial" panose="020B0604020202020204" pitchFamily="34" charset="0"/>
                <a:ea typeface="Times New Roman"/>
                <a:cs typeface="Arial" panose="020B0604020202020204" pitchFamily="34" charset="0"/>
                <a:sym typeface="Times New Roman"/>
              </a:rPr>
              <a:t>.</a:t>
            </a:r>
            <a:endParaRPr dirty="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 dirty="0">
                <a:latin typeface="Arial" panose="020B0604020202020204" pitchFamily="34" charset="0"/>
                <a:ea typeface="Times New Roman"/>
                <a:cs typeface="Arial" panose="020B0604020202020204" pitchFamily="34" charset="0"/>
                <a:sym typeface="Times New Roman"/>
              </a:rPr>
              <a:t>Shared </a:t>
            </a:r>
            <a:r>
              <a:rPr lang="en-US" baseline="0" dirty="0" smtClean="0">
                <a:latin typeface="Arial" panose="020B0604020202020204" pitchFamily="34" charset="0"/>
                <a:ea typeface="Times New Roman"/>
                <a:cs typeface="Arial" panose="020B0604020202020204" pitchFamily="34" charset="0"/>
                <a:sym typeface="Times New Roman"/>
              </a:rPr>
              <a:t>governance</a:t>
            </a:r>
            <a:r>
              <a:rPr lang="en" dirty="0" smtClean="0">
                <a:latin typeface="Arial" panose="020B0604020202020204" pitchFamily="34" charset="0"/>
                <a:ea typeface="Times New Roman"/>
                <a:cs typeface="Arial" panose="020B0604020202020204" pitchFamily="34" charset="0"/>
                <a:sym typeface="Times New Roman"/>
              </a:rPr>
              <a:t> describes the </a:t>
            </a:r>
            <a:r>
              <a:rPr lang="en" dirty="0">
                <a:latin typeface="Arial" panose="020B0604020202020204" pitchFamily="34" charset="0"/>
                <a:ea typeface="Times New Roman"/>
                <a:cs typeface="Arial" panose="020B0604020202020204" pitchFamily="34" charset="0"/>
                <a:sym typeface="Times New Roman"/>
              </a:rPr>
              <a:t>sharing of power, authority and responsibility between various actors in the process of making relevant decisions.</a:t>
            </a:r>
            <a:endParaRPr dirty="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 dirty="0">
                <a:latin typeface="Arial" panose="020B0604020202020204" pitchFamily="34" charset="0"/>
                <a:ea typeface="Times New Roman"/>
                <a:cs typeface="Arial" panose="020B0604020202020204" pitchFamily="34" charset="0"/>
                <a:sym typeface="Times New Roman"/>
              </a:rPr>
              <a:t>Transboundary conservation governance is one type of shared governance arrangement </a:t>
            </a:r>
            <a:r>
              <a:rPr lang="en" dirty="0" smtClean="0">
                <a:latin typeface="Arial" panose="020B0604020202020204" pitchFamily="34" charset="0"/>
                <a:ea typeface="Times New Roman"/>
                <a:cs typeface="Arial" panose="020B0604020202020204" pitchFamily="34" charset="0"/>
                <a:sym typeface="Times New Roman"/>
              </a:rPr>
              <a:t>for </a:t>
            </a:r>
            <a:r>
              <a:rPr lang="hr-HR" dirty="0" smtClean="0">
                <a:latin typeface="Arial" panose="020B0604020202020204" pitchFamily="34" charset="0"/>
                <a:ea typeface="Times New Roman"/>
                <a:cs typeface="Arial" panose="020B0604020202020204" pitchFamily="34" charset="0"/>
                <a:sym typeface="Times New Roman"/>
              </a:rPr>
              <a:t>TCBAs</a:t>
            </a:r>
            <a:r>
              <a:rPr lang="en" dirty="0" smtClean="0">
                <a:latin typeface="Arial" panose="020B0604020202020204" pitchFamily="34" charset="0"/>
                <a:ea typeface="Times New Roman"/>
                <a:cs typeface="Arial" panose="020B0604020202020204" pitchFamily="34" charset="0"/>
                <a:sym typeface="Times New Roman"/>
              </a:rPr>
              <a:t>.</a:t>
            </a:r>
            <a:endParaRPr dirty="0">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en" dirty="0">
                <a:latin typeface="Arial" panose="020B0604020202020204" pitchFamily="34" charset="0"/>
                <a:ea typeface="Times New Roman"/>
                <a:cs typeface="Arial" panose="020B0604020202020204" pitchFamily="34" charset="0"/>
                <a:sym typeface="Times New Roman"/>
              </a:rPr>
              <a:t>Involves actors from two or more countries</a:t>
            </a:r>
            <a:endParaRPr dirty="0">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en" dirty="0">
                <a:latin typeface="Arial" panose="020B0604020202020204" pitchFamily="34" charset="0"/>
                <a:ea typeface="Times New Roman"/>
                <a:cs typeface="Arial" panose="020B0604020202020204" pitchFamily="34" charset="0"/>
                <a:sym typeface="Times New Roman"/>
              </a:rPr>
              <a:t>Includes formal </a:t>
            </a:r>
            <a:r>
              <a:rPr lang="en" dirty="0" smtClean="0">
                <a:latin typeface="Arial" panose="020B0604020202020204" pitchFamily="34" charset="0"/>
                <a:ea typeface="Times New Roman"/>
                <a:cs typeface="Arial" panose="020B0604020202020204" pitchFamily="34" charset="0"/>
                <a:sym typeface="Times New Roman"/>
              </a:rPr>
              <a:t>and</a:t>
            </a:r>
            <a:r>
              <a:rPr lang="hr-HR" dirty="0" smtClean="0">
                <a:latin typeface="Arial" panose="020B0604020202020204" pitchFamily="34" charset="0"/>
                <a:ea typeface="Times New Roman"/>
                <a:cs typeface="Arial" panose="020B0604020202020204" pitchFamily="34" charset="0"/>
                <a:sym typeface="Times New Roman"/>
              </a:rPr>
              <a:t>/or</a:t>
            </a:r>
            <a:r>
              <a:rPr lang="en" dirty="0" smtClean="0">
                <a:latin typeface="Arial" panose="020B0604020202020204" pitchFamily="34" charset="0"/>
                <a:ea typeface="Times New Roman"/>
                <a:cs typeface="Arial" panose="020B0604020202020204" pitchFamily="34" charset="0"/>
                <a:sym typeface="Times New Roman"/>
              </a:rPr>
              <a:t> </a:t>
            </a:r>
            <a:r>
              <a:rPr lang="en" dirty="0">
                <a:latin typeface="Arial" panose="020B0604020202020204" pitchFamily="34" charset="0"/>
                <a:ea typeface="Times New Roman"/>
                <a:cs typeface="Arial" panose="020B0604020202020204" pitchFamily="34" charset="0"/>
                <a:sym typeface="Times New Roman"/>
              </a:rPr>
              <a:t>informal arrangements </a:t>
            </a:r>
            <a:r>
              <a:rPr lang="en" dirty="0" smtClean="0">
                <a:latin typeface="Arial" panose="020B0604020202020204" pitchFamily="34" charset="0"/>
                <a:ea typeface="Times New Roman"/>
                <a:cs typeface="Arial" panose="020B0604020202020204" pitchFamily="34" charset="0"/>
                <a:sym typeface="Times New Roman"/>
              </a:rPr>
              <a:t>between multiple actors</a:t>
            </a:r>
            <a:endParaRPr dirty="0">
              <a:latin typeface="Arial" panose="020B0604020202020204" pitchFamily="34" charset="0"/>
              <a:ea typeface="Times New Roman"/>
              <a:cs typeface="Arial" panose="020B0604020202020204" pitchFamily="34" charset="0"/>
              <a:sym typeface="Times New Roman"/>
            </a:endParaRPr>
          </a:p>
          <a:p>
            <a:pPr marL="914400" lvl="1" indent="-298450" rtl="0">
              <a:lnSpc>
                <a:spcPct val="115000"/>
              </a:lnSpc>
              <a:spcBef>
                <a:spcPts val="0"/>
              </a:spcBef>
              <a:spcAft>
                <a:spcPts val="0"/>
              </a:spcAft>
              <a:buClr>
                <a:schemeClr val="dk1"/>
              </a:buClr>
              <a:buSzPts val="1100"/>
              <a:buChar char="○"/>
            </a:pPr>
            <a:r>
              <a:rPr lang="en" dirty="0">
                <a:latin typeface="Arial" panose="020B0604020202020204" pitchFamily="34" charset="0"/>
                <a:ea typeface="Times New Roman"/>
                <a:cs typeface="Arial" panose="020B0604020202020204" pitchFamily="34" charset="0"/>
                <a:sym typeface="Times New Roman"/>
              </a:rPr>
              <a:t>Utilizes multiple levels of authority from local level, </a:t>
            </a:r>
            <a:r>
              <a:rPr lang="en" dirty="0" smtClean="0">
                <a:latin typeface="Arial" panose="020B0604020202020204" pitchFamily="34" charset="0"/>
                <a:ea typeface="Times New Roman"/>
                <a:cs typeface="Arial" panose="020B0604020202020204" pitchFamily="34" charset="0"/>
                <a:sym typeface="Times New Roman"/>
              </a:rPr>
              <a:t>through </a:t>
            </a:r>
            <a:r>
              <a:rPr lang="en" dirty="0">
                <a:latin typeface="Arial" panose="020B0604020202020204" pitchFamily="34" charset="0"/>
                <a:ea typeface="Times New Roman"/>
                <a:cs typeface="Arial" panose="020B0604020202020204" pitchFamily="34" charset="0"/>
                <a:sym typeface="Times New Roman"/>
              </a:rPr>
              <a:t>the district or provincial level, to the level of the national ministry or even to a supra-national regional level. </a:t>
            </a:r>
            <a:endParaRPr dirty="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7366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5994" y="1005840"/>
            <a:ext cx="4572000" cy="2011680"/>
          </a:xfrm>
        </p:spPr>
        <p:txBody>
          <a:bodyPr anchor="ctr">
            <a:normAutofit/>
          </a:bodyPr>
          <a:lstStyle>
            <a:lvl1pPr algn="ctr">
              <a:defRPr sz="4000"/>
            </a:lvl1pPr>
          </a:lstStyle>
          <a:p>
            <a:r>
              <a:rPr lang="en-US" dirty="0" smtClean="0"/>
              <a:t>Click to edit Master title style</a:t>
            </a:r>
            <a:endParaRPr lang="en-GB" dirty="0"/>
          </a:p>
        </p:txBody>
      </p:sp>
      <p:sp>
        <p:nvSpPr>
          <p:cNvPr id="3" name="Subtitle 2"/>
          <p:cNvSpPr>
            <a:spLocks noGrp="1"/>
          </p:cNvSpPr>
          <p:nvPr>
            <p:ph type="subTitle" idx="1"/>
          </p:nvPr>
        </p:nvSpPr>
        <p:spPr>
          <a:xfrm>
            <a:off x="1885944" y="3474720"/>
            <a:ext cx="5300663" cy="1097280"/>
          </a:xfrm>
          <a:prstGeom prst="rect">
            <a:avLst/>
          </a:prstGeom>
          <a:solidFill>
            <a:schemeClr val="bg1">
              <a:alpha val="55000"/>
            </a:schemeClr>
          </a:solidFill>
        </p:spPr>
        <p:txBody>
          <a:bodyPr anchor="ctr"/>
          <a:lstStyle>
            <a:lvl1pPr marL="0" indent="0" algn="ctr">
              <a:buNone/>
              <a:defRPr sz="24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6" name="Google Shape;110;p25"/>
          <p:cNvCxnSpPr/>
          <p:nvPr userDrawn="1"/>
        </p:nvCxnSpPr>
        <p:spPr>
          <a:xfrm>
            <a:off x="2064275" y="3238170"/>
            <a:ext cx="4944000" cy="15900"/>
          </a:xfrm>
          <a:prstGeom prst="straightConnector1">
            <a:avLst/>
          </a:prstGeom>
          <a:noFill/>
          <a:ln w="38100" cap="flat" cmpd="sng">
            <a:solidFill>
              <a:srgbClr val="8E7CC3"/>
            </a:solidFill>
            <a:prstDash val="solid"/>
            <a:round/>
            <a:headEnd type="none" w="med" len="med"/>
            <a:tailEnd type="none" w="med" len="med"/>
          </a:ln>
        </p:spPr>
      </p:cxnSp>
    </p:spTree>
    <p:extLst>
      <p:ext uri="{BB962C8B-B14F-4D97-AF65-F5344CB8AC3E}">
        <p14:creationId xmlns:p14="http://schemas.microsoft.com/office/powerpoint/2010/main" val="16817156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36191" y="126712"/>
            <a:ext cx="8046720" cy="584775"/>
          </a:xfrm>
        </p:spPr>
        <p:txBody>
          <a:bodyPr>
            <a:spAutoFit/>
          </a:bodyPr>
          <a:lstStyle/>
          <a:p>
            <a:r>
              <a:rPr lang="en-US" dirty="0" smtClean="0"/>
              <a:t>Click to edit Master title style</a:t>
            </a:r>
            <a:endParaRPr lang="en-GB" dirty="0"/>
          </a:p>
        </p:txBody>
      </p:sp>
    </p:spTree>
    <p:extLst>
      <p:ext uri="{BB962C8B-B14F-4D97-AF65-F5344CB8AC3E}">
        <p14:creationId xmlns:p14="http://schemas.microsoft.com/office/powerpoint/2010/main" val="401915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ckground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097280" y="126712"/>
            <a:ext cx="8046720" cy="584775"/>
          </a:xfrm>
        </p:spPr>
        <p:txBody>
          <a:bodyPr>
            <a:spAutoFit/>
          </a:body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317241" y="1092200"/>
            <a:ext cx="8602922" cy="3768725"/>
          </a:xfrm>
          <a:prstGeom prst="rect">
            <a:avLst/>
          </a:prstGeom>
          <a:solidFill>
            <a:srgbClr val="FFFFFF">
              <a:alpha val="55000"/>
            </a:srgbClr>
          </a:solidFill>
        </p:spPr>
        <p:txBody>
          <a:bodyPr tIns="182880">
            <a:normAutofit/>
          </a:bodyPr>
          <a:lstStyle>
            <a:lvl1pPr marL="0" indent="0">
              <a:buNone/>
              <a:defRPr sz="2400"/>
            </a:lvl1pPr>
            <a:lvl2pPr marL="228600">
              <a:defRPr sz="1800"/>
            </a:lvl2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20152556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097280" y="126712"/>
            <a:ext cx="8046720" cy="584775"/>
          </a:xfrm>
        </p:spPr>
        <p:txBody>
          <a:bodyPr>
            <a:spAutoFit/>
          </a:bodyPr>
          <a:lstStyle/>
          <a:p>
            <a:r>
              <a:rPr lang="en-US" dirty="0" smtClean="0"/>
              <a:t>Click to edit Master title style</a:t>
            </a:r>
            <a:endParaRPr lang="en-GB" dirty="0"/>
          </a:p>
        </p:txBody>
      </p:sp>
    </p:spTree>
    <p:extLst>
      <p:ext uri="{BB962C8B-B14F-4D97-AF65-F5344CB8AC3E}">
        <p14:creationId xmlns:p14="http://schemas.microsoft.com/office/powerpoint/2010/main" val="33575134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ckground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317241" y="1092200"/>
            <a:ext cx="8602922" cy="3768725"/>
          </a:xfrm>
          <a:prstGeom prst="rect">
            <a:avLst/>
          </a:prstGeom>
          <a:solidFill>
            <a:srgbClr val="FFFFFF">
              <a:alpha val="55000"/>
            </a:srgbClr>
          </a:solidFill>
        </p:spPr>
        <p:txBody>
          <a:bodyPr tIns="182880">
            <a:normAutofit/>
          </a:bodyPr>
          <a:lstStyle>
            <a:lvl1pPr marL="0" indent="0">
              <a:buNone/>
              <a:defRPr sz="2400"/>
            </a:lvl1pPr>
            <a:lvl2pPr marL="228600">
              <a:defRPr sz="1800"/>
            </a:lvl2pPr>
          </a:lstStyle>
          <a:p>
            <a:pPr lvl="0"/>
            <a:r>
              <a:rPr lang="en-US" dirty="0" smtClean="0"/>
              <a:t>Edit Master text styles</a:t>
            </a:r>
          </a:p>
          <a:p>
            <a:pPr lvl="1"/>
            <a:r>
              <a:rPr lang="en-US" dirty="0" smtClean="0"/>
              <a:t>Second level</a:t>
            </a:r>
          </a:p>
        </p:txBody>
      </p:sp>
      <p:sp>
        <p:nvSpPr>
          <p:cNvPr id="4" name="Title 1"/>
          <p:cNvSpPr>
            <a:spLocks noGrp="1"/>
          </p:cNvSpPr>
          <p:nvPr>
            <p:ph type="title"/>
          </p:nvPr>
        </p:nvSpPr>
        <p:spPr>
          <a:xfrm>
            <a:off x="1097280" y="126712"/>
            <a:ext cx="8046720" cy="584775"/>
          </a:xfrm>
        </p:spPr>
        <p:txBody>
          <a:bodyPr>
            <a:spAutoFit/>
          </a:bodyPr>
          <a:lstStyle/>
          <a:p>
            <a:r>
              <a:rPr lang="en-US" dirty="0" smtClean="0"/>
              <a:t>Click to edit Master title style</a:t>
            </a:r>
            <a:endParaRPr lang="en-GB" dirty="0"/>
          </a:p>
        </p:txBody>
      </p:sp>
    </p:spTree>
    <p:extLst>
      <p:ext uri="{BB962C8B-B14F-4D97-AF65-F5344CB8AC3E}">
        <p14:creationId xmlns:p14="http://schemas.microsoft.com/office/powerpoint/2010/main" val="14553188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72681"/>
            <a:ext cx="8046720" cy="461665"/>
          </a:xfrm>
        </p:spPr>
        <p:txBody>
          <a:bodyPr>
            <a:spAutoFit/>
          </a:bodyPr>
          <a:lstStyle>
            <a:lvl1pPr>
              <a:defRPr sz="2400"/>
            </a:lvl1pPr>
          </a:lstStyle>
          <a:p>
            <a:r>
              <a:rPr lang="en-US" dirty="0" smtClean="0"/>
              <a:t>Click to edit Master title style</a:t>
            </a:r>
            <a:endParaRPr lang="en-GB" dirty="0"/>
          </a:p>
        </p:txBody>
      </p:sp>
      <p:pic>
        <p:nvPicPr>
          <p:cNvPr id="4" name="Google Shape;128;p2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Tree>
    <p:extLst>
      <p:ext uri="{BB962C8B-B14F-4D97-AF65-F5344CB8AC3E}">
        <p14:creationId xmlns:p14="http://schemas.microsoft.com/office/powerpoint/2010/main" val="11083168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content and pictur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4320" y="1097280"/>
            <a:ext cx="4114800" cy="3657600"/>
          </a:xfrm>
          <a:prstGeom prst="rect">
            <a:avLst/>
          </a:prstGeom>
          <a:solidFill>
            <a:srgbClr val="FFFFFF">
              <a:alpha val="54902"/>
            </a:srgbClr>
          </a:solidFill>
        </p:spPr>
        <p:txBody>
          <a:bodyPr tIns="182880">
            <a:normAutofit/>
          </a:bodyPr>
          <a:lstStyle>
            <a:lvl1pPr>
              <a:defRPr sz="1800"/>
            </a:lvl1pPr>
            <a:lvl2pPr>
              <a:defRPr sz="1600"/>
            </a:lvl2pPr>
            <a:lvl3pPr>
              <a:spcAft>
                <a:spcPts val="0"/>
              </a:spcAft>
              <a:defRPr sz="1400"/>
            </a:lvl3pPr>
          </a:lstStyle>
          <a:p>
            <a:pPr lvl="0"/>
            <a:r>
              <a:rPr lang="en-US" dirty="0" smtClean="0"/>
              <a:t>Edit Master text styles</a:t>
            </a:r>
          </a:p>
          <a:p>
            <a:pPr lvl="1"/>
            <a:r>
              <a:rPr lang="en-US" dirty="0" smtClean="0"/>
              <a:t>Second level</a:t>
            </a:r>
          </a:p>
          <a:p>
            <a:pPr lvl="2"/>
            <a:r>
              <a:rPr lang="en-US" dirty="0" smtClean="0"/>
              <a:t>Third level</a:t>
            </a:r>
          </a:p>
        </p:txBody>
      </p:sp>
      <p:sp>
        <p:nvSpPr>
          <p:cNvPr id="5" name="Title 1"/>
          <p:cNvSpPr>
            <a:spLocks noGrp="1"/>
          </p:cNvSpPr>
          <p:nvPr>
            <p:ph type="title"/>
          </p:nvPr>
        </p:nvSpPr>
        <p:spPr>
          <a:xfrm>
            <a:off x="1097280" y="172681"/>
            <a:ext cx="8046720" cy="461665"/>
          </a:xfrm>
        </p:spPr>
        <p:txBody>
          <a:bodyPr>
            <a:spAutoFit/>
          </a:bodyPr>
          <a:lstStyle>
            <a:lvl1pPr>
              <a:defRPr sz="2400"/>
            </a:lvl1pPr>
          </a:lstStyle>
          <a:p>
            <a:r>
              <a:rPr lang="en-US" dirty="0" smtClean="0"/>
              <a:t>Click to edit Master title style</a:t>
            </a:r>
            <a:endParaRPr lang="en-GB" dirty="0"/>
          </a:p>
        </p:txBody>
      </p:sp>
      <p:pic>
        <p:nvPicPr>
          <p:cNvPr id="4" name="Google Shape;128;p2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Tree>
    <p:extLst>
      <p:ext uri="{BB962C8B-B14F-4D97-AF65-F5344CB8AC3E}">
        <p14:creationId xmlns:p14="http://schemas.microsoft.com/office/powerpoint/2010/main" val="22422390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7275" y="126712"/>
            <a:ext cx="8086725" cy="584775"/>
          </a:xfrm>
          <a:prstGeom prst="rect">
            <a:avLst/>
          </a:prstGeom>
          <a:solidFill>
            <a:srgbClr val="FFFFFF">
              <a:alpha val="55000"/>
            </a:srgbClr>
          </a:solidFill>
          <a:ln>
            <a:noFill/>
          </a:ln>
        </p:spPr>
        <p:txBody>
          <a:bodyPr vert="horz" lIns="91440" tIns="45720" rIns="91440" bIns="45720" rtlCol="0" anchor="t">
            <a:spAutoFit/>
          </a:bodyPr>
          <a:lstStyle/>
          <a:p>
            <a:r>
              <a:rPr lang="en-US" dirty="0" smtClean="0"/>
              <a:t>Click to edit Master title style</a:t>
            </a:r>
            <a:endParaRPr lang="en-GB" dirty="0"/>
          </a:p>
        </p:txBody>
      </p:sp>
      <p:pic>
        <p:nvPicPr>
          <p:cNvPr id="7" name="Google Shape;128;p27"/>
          <p:cNvPicPr preferRelativeResize="0"/>
          <p:nvPr userDrawn="1"/>
        </p:nvPicPr>
        <p:blipFill>
          <a:blip r:embed="rId9">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4221036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75" r:id="rId4"/>
    <p:sldLayoutId id="2147483680" r:id="rId5"/>
    <p:sldLayoutId id="2147483677" r:id="rId6"/>
    <p:sldLayoutId id="2147483678" r:id="rId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Transboundary Conservation Areas</a:t>
            </a:r>
            <a:endParaRPr lang="en-GB" dirty="0"/>
          </a:p>
        </p:txBody>
      </p:sp>
      <p:sp>
        <p:nvSpPr>
          <p:cNvPr id="3" name="Subtitle 2"/>
          <p:cNvSpPr>
            <a:spLocks noGrp="1"/>
          </p:cNvSpPr>
          <p:nvPr>
            <p:ph type="subTitle" idx="1"/>
          </p:nvPr>
        </p:nvSpPr>
        <p:spPr/>
        <p:txBody>
          <a:bodyPr/>
          <a:lstStyle/>
          <a:p>
            <a:r>
              <a:rPr lang="en-GB" smtClean="0"/>
              <a:t>Lesson 4: Transboundary Conservation Governance</a:t>
            </a: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4" name="Google Shape;134;p27"/>
          <p:cNvPicPr preferRelativeResize="0"/>
          <p:nvPr/>
        </p:nvPicPr>
        <p:blipFill>
          <a:blip r:embed="rId3">
            <a:alphaModFix/>
          </a:blip>
          <a:stretch>
            <a:fillRect/>
          </a:stretch>
        </p:blipFill>
        <p:spPr>
          <a:xfrm>
            <a:off x="152400" y="914400"/>
            <a:ext cx="9525" cy="9525"/>
          </a:xfrm>
          <a:prstGeom prst="rect">
            <a:avLst/>
          </a:prstGeom>
          <a:noFill/>
          <a:ln>
            <a:noFill/>
          </a:ln>
        </p:spPr>
      </p:pic>
      <p:sp>
        <p:nvSpPr>
          <p:cNvPr id="6" name="Text Placeholder 5"/>
          <p:cNvSpPr>
            <a:spLocks noGrp="1"/>
          </p:cNvSpPr>
          <p:nvPr>
            <p:ph type="body" sz="quarter" idx="10"/>
          </p:nvPr>
        </p:nvSpPr>
        <p:spPr>
          <a:xfrm>
            <a:off x="277484" y="1325217"/>
            <a:ext cx="8602922" cy="3647438"/>
          </a:xfrm>
        </p:spPr>
        <p:txBody>
          <a:bodyPr/>
          <a:lstStyle/>
          <a:p>
            <a:r>
              <a:rPr lang="en-GB" dirty="0" smtClean="0"/>
              <a:t>What makes transboundary governance special? What are the key characteristics? </a:t>
            </a:r>
          </a:p>
          <a:p>
            <a:pPr lvl="1"/>
            <a:r>
              <a:rPr lang="en-US" dirty="0" smtClean="0"/>
              <a:t>…</a:t>
            </a:r>
            <a:endParaRPr lang="en-GB" dirty="0" smtClean="0"/>
          </a:p>
        </p:txBody>
      </p:sp>
      <p:sp>
        <p:nvSpPr>
          <p:cNvPr id="4" name="Title 3"/>
          <p:cNvSpPr>
            <a:spLocks noGrp="1"/>
          </p:cNvSpPr>
          <p:nvPr>
            <p:ph type="title"/>
          </p:nvPr>
        </p:nvSpPr>
        <p:spPr>
          <a:xfrm>
            <a:off x="1097280" y="126712"/>
            <a:ext cx="8046720" cy="461665"/>
          </a:xfrm>
        </p:spPr>
        <p:txBody>
          <a:bodyPr/>
          <a:lstStyle/>
          <a:p>
            <a:r>
              <a:rPr lang="en-GB" sz="2400" dirty="0" smtClean="0"/>
              <a:t>Characteristics of Transboundary Governance</a:t>
            </a:r>
            <a:endParaRPr lang="en-GB" sz="2400" dirty="0"/>
          </a:p>
        </p:txBody>
      </p:sp>
    </p:spTree>
    <p:extLst>
      <p:ext uri="{BB962C8B-B14F-4D97-AF65-F5344CB8AC3E}">
        <p14:creationId xmlns:p14="http://schemas.microsoft.com/office/powerpoint/2010/main" val="1320572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6" name="Google Shape;183;p31"/>
          <p:cNvSpPr txBox="1"/>
          <p:nvPr/>
        </p:nvSpPr>
        <p:spPr>
          <a:xfrm>
            <a:off x="76200" y="2206507"/>
            <a:ext cx="4456727" cy="2362256"/>
          </a:xfrm>
          <a:prstGeom prst="rect">
            <a:avLst/>
          </a:prstGeom>
          <a:solidFill>
            <a:srgbClr val="C7B8EE">
              <a:alpha val="7614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indent="-274320">
              <a:lnSpc>
                <a:spcPct val="115000"/>
              </a:lnSpc>
              <a:buClr>
                <a:schemeClr val="dk1"/>
              </a:buClr>
              <a:buSzPts val="1400"/>
              <a:buChar char="●"/>
              <a:defRPr sz="1600">
                <a:solidFill>
                  <a:schemeClr val="dk1"/>
                </a:solidFill>
                <a:latin typeface="+mn-lt"/>
                <a:ea typeface="Times New Roman"/>
                <a:cs typeface="Arial" panose="020B0604020202020204" pitchFamily="34" charset="0"/>
              </a:defRPr>
            </a:lvl1pPr>
          </a:lstStyle>
          <a:p>
            <a:r>
              <a:rPr lang="hr-HR" sz="1800" dirty="0">
                <a:sym typeface="Times New Roman"/>
              </a:rPr>
              <a:t>Complex socio-environmental systems</a:t>
            </a:r>
          </a:p>
          <a:p>
            <a:r>
              <a:rPr lang="en-GB" sz="1800" dirty="0">
                <a:sym typeface="Times New Roman"/>
              </a:rPr>
              <a:t>Multiple approaches to land use and </a:t>
            </a:r>
            <a:endParaRPr lang="hr-HR" sz="1800" dirty="0" smtClean="0">
              <a:sym typeface="Times New Roman"/>
            </a:endParaRPr>
          </a:p>
          <a:p>
            <a:pPr indent="0">
              <a:buNone/>
            </a:pPr>
            <a:r>
              <a:rPr lang="hr-HR" sz="1800" dirty="0">
                <a:sym typeface="Times New Roman"/>
              </a:rPr>
              <a:t> </a:t>
            </a:r>
            <a:r>
              <a:rPr lang="hr-HR" sz="1800" dirty="0" smtClean="0">
                <a:sym typeface="Times New Roman"/>
              </a:rPr>
              <a:t>   </a:t>
            </a:r>
            <a:r>
              <a:rPr lang="en-GB" sz="1800" dirty="0" smtClean="0">
                <a:sym typeface="Times New Roman"/>
              </a:rPr>
              <a:t>land </a:t>
            </a:r>
            <a:r>
              <a:rPr lang="en-GB" sz="1800" dirty="0">
                <a:sym typeface="Times New Roman"/>
              </a:rPr>
              <a:t>tenure</a:t>
            </a:r>
          </a:p>
          <a:p>
            <a:r>
              <a:rPr lang="en-GB" sz="1800" dirty="0">
                <a:sym typeface="Times New Roman"/>
              </a:rPr>
              <a:t>Many actors working at many levels </a:t>
            </a:r>
          </a:p>
          <a:p>
            <a:r>
              <a:rPr lang="en-GB" sz="1800" dirty="0">
                <a:sym typeface="Times New Roman"/>
              </a:rPr>
              <a:t>Range of governance arrangements</a:t>
            </a:r>
          </a:p>
        </p:txBody>
      </p:sp>
      <p:sp>
        <p:nvSpPr>
          <p:cNvPr id="10" name="Google Shape;183;p31"/>
          <p:cNvSpPr txBox="1"/>
          <p:nvPr/>
        </p:nvSpPr>
        <p:spPr>
          <a:xfrm>
            <a:off x="4624312" y="2206508"/>
            <a:ext cx="4456852" cy="2362256"/>
          </a:xfrm>
          <a:prstGeom prst="rect">
            <a:avLst/>
          </a:prstGeom>
          <a:solidFill>
            <a:srgbClr val="C7B8EE">
              <a:alpha val="7614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indent="-274320">
              <a:lnSpc>
                <a:spcPct val="115000"/>
              </a:lnSpc>
              <a:buClr>
                <a:schemeClr val="dk1"/>
              </a:buClr>
              <a:buSzPts val="1400"/>
              <a:buChar char="●"/>
              <a:defRPr sz="1600">
                <a:solidFill>
                  <a:schemeClr val="dk1"/>
                </a:solidFill>
                <a:latin typeface="+mn-lt"/>
                <a:ea typeface="Times New Roman"/>
                <a:cs typeface="Arial" panose="020B0604020202020204" pitchFamily="34" charset="0"/>
              </a:defRPr>
            </a:lvl1pPr>
          </a:lstStyle>
          <a:p>
            <a:r>
              <a:rPr lang="en-US" sz="1800" dirty="0">
                <a:sym typeface="Times New Roman"/>
              </a:rPr>
              <a:t>Cooperative management</a:t>
            </a:r>
            <a:endParaRPr lang="hr-HR" sz="1800" dirty="0">
              <a:sym typeface="Times New Roman"/>
            </a:endParaRPr>
          </a:p>
          <a:p>
            <a:r>
              <a:rPr lang="en-GB" sz="1800" dirty="0">
                <a:sym typeface="Times New Roman"/>
              </a:rPr>
              <a:t>Conflict management/resolution</a:t>
            </a:r>
          </a:p>
          <a:p>
            <a:r>
              <a:rPr lang="en-GB" sz="1800" dirty="0">
                <a:sym typeface="Times New Roman"/>
              </a:rPr>
              <a:t>Participation of multiple actors</a:t>
            </a:r>
          </a:p>
          <a:p>
            <a:r>
              <a:rPr lang="en-GB" sz="1800" dirty="0">
                <a:sym typeface="Times New Roman"/>
              </a:rPr>
              <a:t>Institutional and financial coordination</a:t>
            </a:r>
          </a:p>
          <a:p>
            <a:r>
              <a:rPr lang="en-GB" sz="1800" dirty="0">
                <a:sym typeface="Times New Roman"/>
              </a:rPr>
              <a:t>Flexibility and adaptation</a:t>
            </a:r>
          </a:p>
        </p:txBody>
      </p:sp>
      <p:sp>
        <p:nvSpPr>
          <p:cNvPr id="7" name="Google Shape;133;p27"/>
          <p:cNvSpPr/>
          <p:nvPr/>
        </p:nvSpPr>
        <p:spPr>
          <a:xfrm>
            <a:off x="76199" y="1529864"/>
            <a:ext cx="4456727" cy="546600"/>
          </a:xfrm>
          <a:prstGeom prst="round2SameRect">
            <a:avLst>
              <a:gd name="adj1" fmla="val 16667"/>
              <a:gd name="adj2" fmla="val 0"/>
            </a:avLst>
          </a:prstGeom>
          <a:solidFill>
            <a:srgbClr val="CBBCF2"/>
          </a:solidFill>
          <a:ln w="2857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hr-HR" sz="2200" b="1" dirty="0" smtClean="0">
                <a:latin typeface="Arial" panose="020B0604020202020204" pitchFamily="34" charset="0"/>
                <a:ea typeface="Times New Roman"/>
                <a:cs typeface="Arial" panose="020B0604020202020204" pitchFamily="34" charset="0"/>
                <a:sym typeface="Times New Roman"/>
              </a:rPr>
              <a:t>TBCA Characteristics</a:t>
            </a:r>
            <a:endParaRPr sz="2200" b="1" dirty="0"/>
          </a:p>
        </p:txBody>
      </p:sp>
      <p:sp>
        <p:nvSpPr>
          <p:cNvPr id="9" name="Google Shape;133;p27"/>
          <p:cNvSpPr/>
          <p:nvPr/>
        </p:nvSpPr>
        <p:spPr>
          <a:xfrm>
            <a:off x="4624312" y="1529864"/>
            <a:ext cx="4456852" cy="546600"/>
          </a:xfrm>
          <a:prstGeom prst="round2SameRect">
            <a:avLst>
              <a:gd name="adj1" fmla="val 16667"/>
              <a:gd name="adj2" fmla="val 0"/>
            </a:avLst>
          </a:prstGeom>
          <a:solidFill>
            <a:srgbClr val="CBBCF2"/>
          </a:solidFill>
          <a:ln w="2857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hr-HR" sz="2200" b="1" dirty="0" smtClean="0">
                <a:latin typeface="Arial" panose="020B0604020202020204" pitchFamily="34" charset="0"/>
                <a:ea typeface="Times New Roman"/>
                <a:cs typeface="Arial" panose="020B0604020202020204" pitchFamily="34" charset="0"/>
                <a:sym typeface="Times New Roman"/>
              </a:rPr>
              <a:t>Governance Implications</a:t>
            </a:r>
            <a:endParaRPr sz="2200" b="1" dirty="0"/>
          </a:p>
        </p:txBody>
      </p:sp>
      <p:sp>
        <p:nvSpPr>
          <p:cNvPr id="2" name="Title 1"/>
          <p:cNvSpPr>
            <a:spLocks noGrp="1"/>
          </p:cNvSpPr>
          <p:nvPr>
            <p:ph type="title"/>
          </p:nvPr>
        </p:nvSpPr>
        <p:spPr>
          <a:xfrm>
            <a:off x="1097280" y="126712"/>
            <a:ext cx="8046720" cy="461665"/>
          </a:xfrm>
        </p:spPr>
        <p:txBody>
          <a:bodyPr/>
          <a:lstStyle/>
          <a:p>
            <a:r>
              <a:rPr lang="en-GB" sz="2400" dirty="0" smtClean="0"/>
              <a:t>Governance </a:t>
            </a:r>
            <a:r>
              <a:rPr lang="hr-HR" sz="2400" dirty="0" smtClean="0"/>
              <a:t>Implications of</a:t>
            </a:r>
            <a:r>
              <a:rPr lang="en-GB" sz="2400" dirty="0" smtClean="0"/>
              <a:t> TBCAs</a:t>
            </a:r>
            <a:endParaRPr lang="en-GB" sz="2400" dirty="0"/>
          </a:p>
        </p:txBody>
      </p:sp>
    </p:spTree>
    <p:extLst>
      <p:ext uri="{BB962C8B-B14F-4D97-AF65-F5344CB8AC3E}">
        <p14:creationId xmlns:p14="http://schemas.microsoft.com/office/powerpoint/2010/main" val="937384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5" name="Google Shape;155;p29"/>
          <p:cNvSpPr txBox="1"/>
          <p:nvPr/>
        </p:nvSpPr>
        <p:spPr>
          <a:xfrm>
            <a:off x="3494086" y="1072160"/>
            <a:ext cx="1945460"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a:latin typeface="Arial" panose="020B0604020202020204" pitchFamily="34" charset="0"/>
                <a:ea typeface="Times New Roman"/>
                <a:cs typeface="Arial" panose="020B0604020202020204" pitchFamily="34" charset="0"/>
                <a:sym typeface="Times New Roman"/>
              </a:rPr>
              <a:t>Leadership</a:t>
            </a:r>
            <a:endParaRPr sz="2000" dirty="0">
              <a:solidFill>
                <a:srgbClr val="FFFFFF"/>
              </a:solidFill>
              <a:latin typeface="Calibri"/>
              <a:ea typeface="Calibri"/>
              <a:cs typeface="Calibri"/>
              <a:sym typeface="Calibri"/>
            </a:endParaRPr>
          </a:p>
        </p:txBody>
      </p:sp>
      <p:sp>
        <p:nvSpPr>
          <p:cNvPr id="156" name="Google Shape;156;p29"/>
          <p:cNvSpPr txBox="1"/>
          <p:nvPr/>
        </p:nvSpPr>
        <p:spPr>
          <a:xfrm>
            <a:off x="124550" y="1770258"/>
            <a:ext cx="1945460"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a:latin typeface="Arial" panose="020B0604020202020204" pitchFamily="34" charset="0"/>
                <a:ea typeface="Times New Roman"/>
                <a:cs typeface="Arial" panose="020B0604020202020204" pitchFamily="34" charset="0"/>
                <a:sym typeface="Times New Roman"/>
              </a:rPr>
              <a:t>Representation</a:t>
            </a:r>
            <a:endParaRPr sz="2000" dirty="0">
              <a:solidFill>
                <a:srgbClr val="FFFFFF"/>
              </a:solidFill>
              <a:latin typeface="Calibri"/>
              <a:ea typeface="Calibri"/>
              <a:cs typeface="Calibri"/>
              <a:sym typeface="Calibri"/>
            </a:endParaRPr>
          </a:p>
        </p:txBody>
      </p:sp>
      <p:sp>
        <p:nvSpPr>
          <p:cNvPr id="157" name="Google Shape;157;p29"/>
          <p:cNvSpPr txBox="1"/>
          <p:nvPr/>
        </p:nvSpPr>
        <p:spPr>
          <a:xfrm>
            <a:off x="2380600" y="1683530"/>
            <a:ext cx="1945460" cy="669316"/>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a:latin typeface="Arial" panose="020B0604020202020204" pitchFamily="34" charset="0"/>
                <a:ea typeface="Times New Roman"/>
                <a:cs typeface="Arial" panose="020B0604020202020204" pitchFamily="34" charset="0"/>
                <a:sym typeface="Times New Roman"/>
              </a:rPr>
              <a:t>Public Participation</a:t>
            </a:r>
            <a:endParaRPr sz="2000" dirty="0">
              <a:solidFill>
                <a:srgbClr val="FFFFFF"/>
              </a:solidFill>
              <a:latin typeface="Calibri"/>
              <a:ea typeface="Calibri"/>
              <a:cs typeface="Calibri"/>
              <a:sym typeface="Calibri"/>
            </a:endParaRPr>
          </a:p>
        </p:txBody>
      </p:sp>
      <p:sp>
        <p:nvSpPr>
          <p:cNvPr id="158" name="Google Shape;158;p29"/>
          <p:cNvSpPr txBox="1"/>
          <p:nvPr/>
        </p:nvSpPr>
        <p:spPr>
          <a:xfrm>
            <a:off x="4636650" y="1744888"/>
            <a:ext cx="1945460"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smtClean="0">
                <a:latin typeface="Arial" panose="020B0604020202020204" pitchFamily="34" charset="0"/>
                <a:ea typeface="Times New Roman"/>
                <a:cs typeface="Arial" panose="020B0604020202020204" pitchFamily="34" charset="0"/>
                <a:sym typeface="Times New Roman"/>
              </a:rPr>
              <a:t>Function</a:t>
            </a:r>
            <a:endParaRPr sz="2000" dirty="0">
              <a:solidFill>
                <a:srgbClr val="FFFFFF"/>
              </a:solidFill>
              <a:latin typeface="Calibri"/>
              <a:ea typeface="Calibri"/>
              <a:cs typeface="Calibri"/>
              <a:sym typeface="Calibri"/>
            </a:endParaRPr>
          </a:p>
        </p:txBody>
      </p:sp>
      <p:sp>
        <p:nvSpPr>
          <p:cNvPr id="159" name="Google Shape;159;p29"/>
          <p:cNvSpPr txBox="1"/>
          <p:nvPr/>
        </p:nvSpPr>
        <p:spPr>
          <a:xfrm>
            <a:off x="2070010" y="2658640"/>
            <a:ext cx="4992900"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a:latin typeface="Arial" panose="020B0604020202020204" pitchFamily="34" charset="0"/>
                <a:ea typeface="Times New Roman"/>
                <a:cs typeface="Arial" panose="020B0604020202020204" pitchFamily="34" charset="0"/>
                <a:sym typeface="Times New Roman"/>
              </a:rPr>
              <a:t>Authority, </a:t>
            </a:r>
            <a:r>
              <a:rPr lang="en" sz="2000" dirty="0" smtClean="0">
                <a:latin typeface="Arial" panose="020B0604020202020204" pitchFamily="34" charset="0"/>
                <a:ea typeface="Times New Roman"/>
                <a:cs typeface="Arial" panose="020B0604020202020204" pitchFamily="34" charset="0"/>
                <a:sym typeface="Times New Roman"/>
              </a:rPr>
              <a:t>Legitimacy </a:t>
            </a:r>
            <a:r>
              <a:rPr lang="en" sz="2000" dirty="0">
                <a:latin typeface="Arial" panose="020B0604020202020204" pitchFamily="34" charset="0"/>
                <a:ea typeface="Times New Roman"/>
                <a:cs typeface="Arial" panose="020B0604020202020204" pitchFamily="34" charset="0"/>
                <a:sym typeface="Times New Roman"/>
              </a:rPr>
              <a:t>and </a:t>
            </a:r>
            <a:r>
              <a:rPr lang="en" sz="2000" dirty="0" smtClean="0">
                <a:latin typeface="Arial" panose="020B0604020202020204" pitchFamily="34" charset="0"/>
                <a:ea typeface="Times New Roman"/>
                <a:cs typeface="Arial" panose="020B0604020202020204" pitchFamily="34" charset="0"/>
                <a:sym typeface="Times New Roman"/>
              </a:rPr>
              <a:t>Accountability</a:t>
            </a:r>
            <a:endParaRPr sz="2000" dirty="0">
              <a:solidFill>
                <a:srgbClr val="FFFFFF"/>
              </a:solidFill>
              <a:latin typeface="Calibri"/>
              <a:ea typeface="Calibri"/>
              <a:cs typeface="Calibri"/>
              <a:sym typeface="Calibri"/>
            </a:endParaRPr>
          </a:p>
        </p:txBody>
      </p:sp>
      <p:sp>
        <p:nvSpPr>
          <p:cNvPr id="160" name="Google Shape;160;p29"/>
          <p:cNvSpPr txBox="1"/>
          <p:nvPr/>
        </p:nvSpPr>
        <p:spPr>
          <a:xfrm>
            <a:off x="124550" y="3593064"/>
            <a:ext cx="1945460"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a:latin typeface="Arial" panose="020B0604020202020204" pitchFamily="34" charset="0"/>
                <a:ea typeface="Times New Roman"/>
                <a:cs typeface="Arial" panose="020B0604020202020204" pitchFamily="34" charset="0"/>
                <a:sym typeface="Times New Roman"/>
              </a:rPr>
              <a:t>Learning </a:t>
            </a:r>
            <a:endParaRPr sz="2000" dirty="0">
              <a:solidFill>
                <a:srgbClr val="FFFFFF"/>
              </a:solidFill>
              <a:latin typeface="Calibri"/>
              <a:ea typeface="Calibri"/>
              <a:cs typeface="Calibri"/>
              <a:sym typeface="Calibri"/>
            </a:endParaRPr>
          </a:p>
        </p:txBody>
      </p:sp>
      <p:sp>
        <p:nvSpPr>
          <p:cNvPr id="161" name="Google Shape;161;p29"/>
          <p:cNvSpPr txBox="1"/>
          <p:nvPr/>
        </p:nvSpPr>
        <p:spPr>
          <a:xfrm>
            <a:off x="2380600" y="3490942"/>
            <a:ext cx="1945460" cy="667966"/>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a:latin typeface="Arial" panose="020B0604020202020204" pitchFamily="34" charset="0"/>
                <a:ea typeface="Times New Roman"/>
                <a:cs typeface="Arial" panose="020B0604020202020204" pitchFamily="34" charset="0"/>
                <a:sym typeface="Times New Roman"/>
              </a:rPr>
              <a:t>Decision-Making</a:t>
            </a:r>
            <a:endParaRPr sz="2000" dirty="0">
              <a:solidFill>
                <a:srgbClr val="FFFFFF"/>
              </a:solidFill>
              <a:latin typeface="Calibri"/>
              <a:ea typeface="Calibri"/>
              <a:cs typeface="Calibri"/>
              <a:sym typeface="Calibri"/>
            </a:endParaRPr>
          </a:p>
        </p:txBody>
      </p:sp>
      <p:sp>
        <p:nvSpPr>
          <p:cNvPr id="162" name="Google Shape;162;p29"/>
          <p:cNvSpPr txBox="1"/>
          <p:nvPr/>
        </p:nvSpPr>
        <p:spPr>
          <a:xfrm>
            <a:off x="4636650" y="3510780"/>
            <a:ext cx="1945460" cy="667966"/>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a:latin typeface="Arial" panose="020B0604020202020204" pitchFamily="34" charset="0"/>
                <a:ea typeface="Times New Roman"/>
                <a:cs typeface="Arial" panose="020B0604020202020204" pitchFamily="34" charset="0"/>
                <a:sym typeface="Times New Roman"/>
              </a:rPr>
              <a:t>Conflict Resolution</a:t>
            </a:r>
            <a:endParaRPr sz="2000" dirty="0">
              <a:solidFill>
                <a:srgbClr val="FFFFFF"/>
              </a:solidFill>
              <a:latin typeface="Calibri"/>
              <a:ea typeface="Calibri"/>
              <a:cs typeface="Calibri"/>
              <a:sym typeface="Calibri"/>
            </a:endParaRPr>
          </a:p>
        </p:txBody>
      </p:sp>
      <p:sp>
        <p:nvSpPr>
          <p:cNvPr id="163" name="Google Shape;163;p29"/>
          <p:cNvSpPr txBox="1"/>
          <p:nvPr/>
        </p:nvSpPr>
        <p:spPr>
          <a:xfrm>
            <a:off x="2070010" y="4526272"/>
            <a:ext cx="4992900"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a:latin typeface="Arial" panose="020B0604020202020204" pitchFamily="34" charset="0"/>
                <a:ea typeface="Times New Roman"/>
                <a:cs typeface="Arial" panose="020B0604020202020204" pitchFamily="34" charset="0"/>
                <a:sym typeface="Times New Roman"/>
              </a:rPr>
              <a:t>Adaptive Management</a:t>
            </a:r>
            <a:endParaRPr sz="2000" dirty="0">
              <a:solidFill>
                <a:srgbClr val="FFFFFF"/>
              </a:solidFill>
              <a:latin typeface="Calibri"/>
              <a:ea typeface="Calibri"/>
              <a:cs typeface="Calibri"/>
              <a:sym typeface="Calibri"/>
            </a:endParaRPr>
          </a:p>
        </p:txBody>
      </p:sp>
      <p:sp>
        <p:nvSpPr>
          <p:cNvPr id="164" name="Google Shape;164;p29"/>
          <p:cNvSpPr txBox="1"/>
          <p:nvPr/>
        </p:nvSpPr>
        <p:spPr>
          <a:xfrm>
            <a:off x="6892700" y="1744888"/>
            <a:ext cx="1936324"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hr-HR" sz="2000" dirty="0" smtClean="0">
                <a:latin typeface="Arial" panose="020B0604020202020204" pitchFamily="34" charset="0"/>
                <a:ea typeface="Times New Roman"/>
                <a:cs typeface="Arial" panose="020B0604020202020204" pitchFamily="34" charset="0"/>
                <a:sym typeface="Times New Roman"/>
              </a:rPr>
              <a:t>Scope</a:t>
            </a:r>
            <a:endParaRPr sz="2000" dirty="0">
              <a:solidFill>
                <a:srgbClr val="FFFFFF"/>
              </a:solidFill>
              <a:latin typeface="Calibri"/>
              <a:ea typeface="Calibri"/>
              <a:cs typeface="Calibri"/>
              <a:sym typeface="Calibri"/>
            </a:endParaRPr>
          </a:p>
        </p:txBody>
      </p:sp>
      <p:sp>
        <p:nvSpPr>
          <p:cNvPr id="3" name="Title 2"/>
          <p:cNvSpPr>
            <a:spLocks noGrp="1"/>
          </p:cNvSpPr>
          <p:nvPr>
            <p:ph type="title"/>
          </p:nvPr>
        </p:nvSpPr>
        <p:spPr>
          <a:xfrm>
            <a:off x="1097280" y="172681"/>
            <a:ext cx="8046720" cy="830997"/>
          </a:xfrm>
        </p:spPr>
        <p:txBody>
          <a:bodyPr/>
          <a:lstStyle/>
          <a:p>
            <a:r>
              <a:rPr lang="en-GB" dirty="0" smtClean="0"/>
              <a:t>Characteristics of Effective Transboundary Conservation Governance</a:t>
            </a:r>
            <a:endParaRPr lang="en-GB" dirty="0"/>
          </a:p>
        </p:txBody>
      </p:sp>
      <p:sp>
        <p:nvSpPr>
          <p:cNvPr id="15" name="Google Shape;155;p29"/>
          <p:cNvSpPr txBox="1"/>
          <p:nvPr/>
        </p:nvSpPr>
        <p:spPr>
          <a:xfrm>
            <a:off x="6892700" y="3593064"/>
            <a:ext cx="1936324"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hr-HR" sz="2000" dirty="0" smtClean="0">
                <a:latin typeface="Arial" panose="020B0604020202020204" pitchFamily="34" charset="0"/>
                <a:ea typeface="Times New Roman"/>
                <a:cs typeface="Arial" panose="020B0604020202020204" pitchFamily="34" charset="0"/>
                <a:sym typeface="Times New Roman"/>
              </a:rPr>
              <a:t>Financing</a:t>
            </a:r>
            <a:endParaRPr sz="2000" dirty="0">
              <a:solidFill>
                <a:srgbClr val="FFFFFF"/>
              </a:solidFill>
              <a:latin typeface="Calibri"/>
              <a:ea typeface="Calibri"/>
              <a:cs typeface="Calibri"/>
              <a:sym typeface="Calibri"/>
            </a:endParaRPr>
          </a:p>
        </p:txBody>
      </p:sp>
      <p:cxnSp>
        <p:nvCxnSpPr>
          <p:cNvPr id="6" name="Straight Arrow Connector 5"/>
          <p:cNvCxnSpPr/>
          <p:nvPr/>
        </p:nvCxnSpPr>
        <p:spPr>
          <a:xfrm>
            <a:off x="1097280" y="2380982"/>
            <a:ext cx="829994" cy="3057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97280" y="4228794"/>
            <a:ext cx="829994" cy="3057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205646" y="2373518"/>
            <a:ext cx="655216" cy="3057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205646" y="4233448"/>
            <a:ext cx="655216" cy="3057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09380" y="2373518"/>
            <a:ext cx="0" cy="259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47356" y="2373518"/>
            <a:ext cx="0" cy="259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609380" y="4228794"/>
            <a:ext cx="0" cy="259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47356" y="4228794"/>
            <a:ext cx="0" cy="259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701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8"/>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7193" y="1128214"/>
            <a:ext cx="5319550" cy="3548098"/>
          </a:xfrm>
          <a:prstGeom prst="rect">
            <a:avLst/>
          </a:prstGeom>
        </p:spPr>
      </p:pic>
      <p:sp>
        <p:nvSpPr>
          <p:cNvPr id="172" name="Google Shape;172;p30"/>
          <p:cNvSpPr txBox="1"/>
          <p:nvPr/>
        </p:nvSpPr>
        <p:spPr>
          <a:xfrm>
            <a:off x="76200" y="1021650"/>
            <a:ext cx="3566100" cy="1177800"/>
          </a:xfrm>
          <a:prstGeom prst="rect">
            <a:avLst/>
          </a:prstGeom>
          <a:solidFill>
            <a:srgbClr val="C0B2E5">
              <a:alpha val="7614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dirty="0">
                <a:solidFill>
                  <a:schemeClr val="dk1"/>
                </a:solidFill>
                <a:latin typeface="Arial" panose="020B0604020202020204" pitchFamily="34" charset="0"/>
                <a:ea typeface="Times New Roman"/>
                <a:cs typeface="Arial" panose="020B0604020202020204" pitchFamily="34" charset="0"/>
                <a:sym typeface="Times New Roman"/>
              </a:rPr>
              <a:t>System</a:t>
            </a:r>
            <a:endParaRPr sz="1600" b="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ctr" rtl="0">
              <a:lnSpc>
                <a:spcPct val="115000"/>
              </a:lnSpc>
              <a:spcBef>
                <a:spcPts val="0"/>
              </a:spcBef>
              <a:spcAft>
                <a:spcPts val="0"/>
              </a:spcAft>
              <a:buNone/>
            </a:pPr>
            <a:r>
              <a:rPr lang="en" sz="1600" dirty="0">
                <a:solidFill>
                  <a:schemeClr val="dk1"/>
                </a:solidFill>
                <a:latin typeface="Arial" panose="020B0604020202020204" pitchFamily="34" charset="0"/>
                <a:ea typeface="Times New Roman"/>
                <a:cs typeface="Arial" panose="020B0604020202020204" pitchFamily="34" charset="0"/>
                <a:sym typeface="Times New Roman"/>
              </a:rPr>
              <a:t>Can include formal and informal practices and arrangements or come combination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thereof </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174" name="Google Shape;174;p30"/>
          <p:cNvSpPr txBox="1"/>
          <p:nvPr/>
        </p:nvSpPr>
        <p:spPr>
          <a:xfrm>
            <a:off x="76200" y="2313363"/>
            <a:ext cx="3566100" cy="1177800"/>
          </a:xfrm>
          <a:prstGeom prst="rect">
            <a:avLst/>
          </a:prstGeom>
          <a:solidFill>
            <a:srgbClr val="C0B2E5">
              <a:alpha val="7614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dirty="0">
                <a:solidFill>
                  <a:schemeClr val="dk1"/>
                </a:solidFill>
                <a:latin typeface="Arial" panose="020B0604020202020204" pitchFamily="34" charset="0"/>
                <a:ea typeface="Times New Roman"/>
                <a:cs typeface="Arial" panose="020B0604020202020204" pitchFamily="34" charset="0"/>
                <a:sym typeface="Times New Roman"/>
              </a:rPr>
              <a:t>Actors</a:t>
            </a:r>
            <a:endParaRPr sz="1600" b="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ctr" rtl="0">
              <a:lnSpc>
                <a:spcPct val="115000"/>
              </a:lnSpc>
              <a:spcBef>
                <a:spcPts val="0"/>
              </a:spcBef>
              <a:spcAft>
                <a:spcPts val="0"/>
              </a:spcAft>
              <a:buNone/>
            </a:pPr>
            <a:r>
              <a:rPr lang="en" sz="1600" dirty="0">
                <a:solidFill>
                  <a:schemeClr val="dk1"/>
                </a:solidFill>
                <a:latin typeface="Arial" panose="020B0604020202020204" pitchFamily="34" charset="0"/>
                <a:ea typeface="Times New Roman"/>
                <a:cs typeface="Arial" panose="020B0604020202020204" pitchFamily="34" charset="0"/>
                <a:sym typeface="Times New Roman"/>
              </a:rPr>
              <a:t>Bringing together actors requires collaborative structures and includes involvement by various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stakeholders </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175" name="Google Shape;175;p30"/>
          <p:cNvSpPr txBox="1"/>
          <p:nvPr/>
        </p:nvSpPr>
        <p:spPr>
          <a:xfrm>
            <a:off x="76200" y="3605088"/>
            <a:ext cx="3566100" cy="1177800"/>
          </a:xfrm>
          <a:prstGeom prst="rect">
            <a:avLst/>
          </a:prstGeom>
          <a:solidFill>
            <a:srgbClr val="C0B2E5">
              <a:alpha val="7614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dirty="0">
                <a:solidFill>
                  <a:schemeClr val="dk1"/>
                </a:solidFill>
                <a:latin typeface="Arial" panose="020B0604020202020204" pitchFamily="34" charset="0"/>
                <a:ea typeface="Times New Roman"/>
                <a:cs typeface="Arial" panose="020B0604020202020204" pitchFamily="34" charset="0"/>
                <a:sym typeface="Times New Roman"/>
              </a:rPr>
              <a:t>Structures</a:t>
            </a:r>
            <a:endParaRPr sz="1600" b="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ctr" rtl="0">
              <a:lnSpc>
                <a:spcPct val="115000"/>
              </a:lnSpc>
              <a:spcBef>
                <a:spcPts val="0"/>
              </a:spcBef>
              <a:spcAft>
                <a:spcPts val="0"/>
              </a:spcAft>
              <a:buNone/>
            </a:pPr>
            <a:r>
              <a:rPr lang="en" sz="1600" dirty="0">
                <a:solidFill>
                  <a:schemeClr val="dk1"/>
                </a:solidFill>
                <a:latin typeface="Arial" panose="020B0604020202020204" pitchFamily="34" charset="0"/>
                <a:ea typeface="Times New Roman"/>
                <a:cs typeface="Arial" panose="020B0604020202020204" pitchFamily="34" charset="0"/>
                <a:sym typeface="Times New Roman"/>
              </a:rPr>
              <a:t>N</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ew </a:t>
            </a:r>
            <a:r>
              <a:rPr lang="en" sz="1600" dirty="0">
                <a:solidFill>
                  <a:schemeClr val="dk1"/>
                </a:solidFill>
                <a:latin typeface="Arial" panose="020B0604020202020204" pitchFamily="34" charset="0"/>
                <a:ea typeface="Times New Roman"/>
                <a:cs typeface="Arial" panose="020B0604020202020204" pitchFamily="34" charset="0"/>
                <a:sym typeface="Times New Roman"/>
              </a:rPr>
              <a:t>structures or institutions should address gaps in governance and involve all relevant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stakeholders </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9" name="Google Shape;108;p25"/>
          <p:cNvSpPr txBox="1"/>
          <p:nvPr/>
        </p:nvSpPr>
        <p:spPr>
          <a:xfrm>
            <a:off x="3778018" y="3539879"/>
            <a:ext cx="5197900" cy="810276"/>
          </a:xfrm>
          <a:prstGeom prst="rect">
            <a:avLst/>
          </a:prstGeom>
          <a:solidFill>
            <a:schemeClr val="tx1">
              <a:lumMod val="95000"/>
              <a:lumOff val="5000"/>
              <a:alpha val="54000"/>
            </a:schemeClr>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1100"/>
              <a:buFont typeface="Arial"/>
              <a:buNone/>
            </a:pPr>
            <a:r>
              <a:rPr lang="en-US" sz="1800" dirty="0" smtClean="0">
                <a:solidFill>
                  <a:schemeClr val="bg1"/>
                </a:solidFill>
                <a:latin typeface="Arial" panose="020B0604020202020204" pitchFamily="34" charset="0"/>
                <a:ea typeface="Times New Roman"/>
                <a:cs typeface="Arial" panose="020B0604020202020204" pitchFamily="34" charset="0"/>
                <a:sym typeface="Times New Roman"/>
              </a:rPr>
              <a:t>Governance arrangements often become more formal over time</a:t>
            </a:r>
            <a:endParaRPr sz="1800" dirty="0">
              <a:solidFill>
                <a:schemeClr val="bg1"/>
              </a:solidFill>
              <a:latin typeface="Calibri"/>
              <a:ea typeface="Calibri"/>
              <a:cs typeface="Calibri"/>
              <a:sym typeface="Calibri"/>
            </a:endParaRPr>
          </a:p>
          <a:p>
            <a:pPr marL="0" lvl="0" indent="0" algn="ctr" rtl="0">
              <a:lnSpc>
                <a:spcPct val="90000"/>
              </a:lnSpc>
              <a:spcBef>
                <a:spcPts val="640"/>
              </a:spcBef>
              <a:spcAft>
                <a:spcPts val="0"/>
              </a:spcAft>
              <a:buNone/>
            </a:pPr>
            <a:endParaRPr sz="1800" dirty="0">
              <a:solidFill>
                <a:srgbClr val="FFFFFF"/>
              </a:solidFill>
              <a:latin typeface="Calibri"/>
              <a:ea typeface="Calibri"/>
              <a:cs typeface="Calibri"/>
              <a:sym typeface="Calibri"/>
            </a:endParaRPr>
          </a:p>
        </p:txBody>
      </p:sp>
      <p:sp>
        <p:nvSpPr>
          <p:cNvPr id="3" name="Title 2"/>
          <p:cNvSpPr>
            <a:spLocks noGrp="1"/>
          </p:cNvSpPr>
          <p:nvPr>
            <p:ph type="title"/>
          </p:nvPr>
        </p:nvSpPr>
        <p:spPr/>
        <p:txBody>
          <a:bodyPr/>
          <a:lstStyle/>
          <a:p>
            <a:r>
              <a:rPr lang="en-GB" smtClean="0"/>
              <a:t>Models of Transboundary Governance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9"/>
        <p:cNvGrpSpPr/>
        <p:nvPr/>
      </p:nvGrpSpPr>
      <p:grpSpPr>
        <a:xfrm>
          <a:off x="0" y="0"/>
          <a:ext cx="0" cy="0"/>
          <a:chOff x="0" y="0"/>
          <a:chExt cx="0" cy="0"/>
        </a:xfrm>
      </p:grpSpPr>
      <p:sp>
        <p:nvSpPr>
          <p:cNvPr id="183" name="Google Shape;183;p31"/>
          <p:cNvSpPr txBox="1"/>
          <p:nvPr/>
        </p:nvSpPr>
        <p:spPr>
          <a:xfrm>
            <a:off x="187400" y="1828799"/>
            <a:ext cx="4268986" cy="3200400"/>
          </a:xfrm>
          <a:prstGeom prst="rect">
            <a:avLst/>
          </a:prstGeom>
          <a:solidFill>
            <a:srgbClr val="C7B8EE">
              <a:alpha val="76140"/>
            </a:srgbClr>
          </a:solidFill>
          <a:ln>
            <a:noFill/>
          </a:ln>
        </p:spPr>
        <p:txBody>
          <a:bodyPr spcFirstLastPara="1" wrap="square" lIns="91425" tIns="91425" rIns="91425" bIns="91425" anchor="t" anchorCtr="0">
            <a:noAutofit/>
          </a:bodyPr>
          <a:lstStyle/>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Creates </a:t>
            </a:r>
            <a:r>
              <a:rPr lang="en-US" sz="1600" dirty="0" smtClean="0">
                <a:solidFill>
                  <a:schemeClr val="dk1"/>
                </a:solidFill>
                <a:latin typeface="+mn-lt"/>
                <a:ea typeface="Times New Roman"/>
                <a:cs typeface="Arial" panose="020B0604020202020204" pitchFamily="34" charset="0"/>
                <a:sym typeface="Times New Roman"/>
              </a:rPr>
              <a:t>forums for thinking and action</a:t>
            </a:r>
            <a:endParaRPr sz="1600" dirty="0">
              <a:solidFill>
                <a:schemeClr val="dk1"/>
              </a:solidFill>
              <a:latin typeface="+mn-lt"/>
              <a:ea typeface="Times New Roman"/>
              <a:cs typeface="Arial" panose="020B0604020202020204" pitchFamily="34" charset="0"/>
              <a:sym typeface="Times New Roman"/>
            </a:endParaRPr>
          </a:p>
          <a:p>
            <a:pPr marL="274320" lvl="0" indent="-274320" rtl="0">
              <a:lnSpc>
                <a:spcPct val="115000"/>
              </a:lnSpc>
              <a:spcBef>
                <a:spcPts val="0"/>
              </a:spcBef>
              <a:spcAft>
                <a:spcPts val="0"/>
              </a:spcAft>
              <a:buClr>
                <a:schemeClr val="dk1"/>
              </a:buClr>
              <a:buSzPts val="1400"/>
              <a:buChar char="●"/>
            </a:pPr>
            <a:r>
              <a:rPr lang="en" sz="1600" dirty="0">
                <a:solidFill>
                  <a:schemeClr val="dk1"/>
                </a:solidFill>
                <a:latin typeface="+mn-lt"/>
                <a:ea typeface="Times New Roman"/>
                <a:cs typeface="Arial" panose="020B0604020202020204" pitchFamily="34" charset="0"/>
                <a:sym typeface="Times New Roman"/>
              </a:rPr>
              <a:t>Allows </a:t>
            </a:r>
            <a:r>
              <a:rPr lang="en" sz="1600" dirty="0" smtClean="0">
                <a:solidFill>
                  <a:schemeClr val="dk1"/>
                </a:solidFill>
                <a:latin typeface="+mn-lt"/>
                <a:ea typeface="Times New Roman"/>
                <a:cs typeface="Arial" panose="020B0604020202020204" pitchFamily="34" charset="0"/>
                <a:sym typeface="Times New Roman"/>
              </a:rPr>
              <a:t>agencies </a:t>
            </a:r>
            <a:r>
              <a:rPr lang="en" sz="1600" dirty="0">
                <a:solidFill>
                  <a:schemeClr val="dk1"/>
                </a:solidFill>
                <a:latin typeface="+mn-lt"/>
                <a:ea typeface="Times New Roman"/>
                <a:cs typeface="Arial" panose="020B0604020202020204" pitchFamily="34" charset="0"/>
                <a:sym typeface="Times New Roman"/>
              </a:rPr>
              <a:t>to work </a:t>
            </a:r>
            <a:r>
              <a:rPr lang="en-US" sz="1600" dirty="0" smtClean="0">
                <a:solidFill>
                  <a:schemeClr val="dk1"/>
                </a:solidFill>
                <a:latin typeface="+mn-lt"/>
                <a:ea typeface="Times New Roman"/>
                <a:cs typeface="Arial" panose="020B0604020202020204" pitchFamily="34" charset="0"/>
                <a:sym typeface="Times New Roman"/>
              </a:rPr>
              <a:t>across borders</a:t>
            </a:r>
            <a:endParaRPr sz="1600" dirty="0">
              <a:solidFill>
                <a:schemeClr val="dk1"/>
              </a:solidFill>
              <a:latin typeface="+mn-lt"/>
              <a:ea typeface="Times New Roman"/>
              <a:cs typeface="Arial" panose="020B0604020202020204" pitchFamily="34" charset="0"/>
              <a:sym typeface="Times New Roman"/>
            </a:endParaRPr>
          </a:p>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Enables high level / broad based support </a:t>
            </a:r>
            <a:endParaRPr sz="1600" dirty="0">
              <a:solidFill>
                <a:schemeClr val="dk1"/>
              </a:solidFill>
              <a:latin typeface="+mn-lt"/>
              <a:ea typeface="Times New Roman"/>
              <a:cs typeface="Arial" panose="020B0604020202020204" pitchFamily="34" charset="0"/>
              <a:sym typeface="Times New Roman"/>
            </a:endParaRPr>
          </a:p>
          <a:p>
            <a:pPr marL="274320" lvl="0" indent="-274320" rtl="0">
              <a:lnSpc>
                <a:spcPct val="115000"/>
              </a:lnSpc>
              <a:spcBef>
                <a:spcPts val="0"/>
              </a:spcBef>
              <a:spcAft>
                <a:spcPts val="0"/>
              </a:spcAft>
              <a:buClr>
                <a:schemeClr val="dk1"/>
              </a:buClr>
              <a:buSzPts val="1400"/>
              <a:buChar char="●"/>
            </a:pPr>
            <a:r>
              <a:rPr lang="en" sz="1600" dirty="0">
                <a:solidFill>
                  <a:schemeClr val="dk1"/>
                </a:solidFill>
                <a:latin typeface="+mn-lt"/>
                <a:ea typeface="Times New Roman"/>
                <a:cs typeface="Arial" panose="020B0604020202020204" pitchFamily="34" charset="0"/>
                <a:sym typeface="Times New Roman"/>
              </a:rPr>
              <a:t>Provides flexibility </a:t>
            </a:r>
            <a:r>
              <a:rPr lang="en" sz="1600" dirty="0" smtClean="0">
                <a:solidFill>
                  <a:schemeClr val="dk1"/>
                </a:solidFill>
                <a:latin typeface="+mn-lt"/>
                <a:ea typeface="Times New Roman"/>
                <a:cs typeface="Arial" panose="020B0604020202020204" pitchFamily="34" charset="0"/>
                <a:sym typeface="Times New Roman"/>
              </a:rPr>
              <a:t>to include all sectors</a:t>
            </a:r>
          </a:p>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Clarifies roles and responsibilities</a:t>
            </a:r>
            <a:endParaRPr sz="1600" dirty="0">
              <a:solidFill>
                <a:schemeClr val="dk1"/>
              </a:solidFill>
              <a:latin typeface="+mn-lt"/>
              <a:ea typeface="Times New Roman"/>
              <a:cs typeface="Arial" panose="020B0604020202020204" pitchFamily="34" charset="0"/>
              <a:sym typeface="Times New Roman"/>
            </a:endParaRPr>
          </a:p>
          <a:p>
            <a:pPr marL="274320" lvl="0" indent="-274320" rtl="0">
              <a:lnSpc>
                <a:spcPct val="115000"/>
              </a:lnSpc>
              <a:spcBef>
                <a:spcPts val="0"/>
              </a:spcBef>
              <a:spcAft>
                <a:spcPts val="0"/>
              </a:spcAft>
              <a:buClr>
                <a:schemeClr val="dk1"/>
              </a:buClr>
              <a:buSzPts val="1400"/>
              <a:buChar char="●"/>
            </a:pPr>
            <a:r>
              <a:rPr lang="en-US" sz="1600" dirty="0" smtClean="0">
                <a:solidFill>
                  <a:schemeClr val="dk1"/>
                </a:solidFill>
                <a:latin typeface="+mn-lt"/>
                <a:ea typeface="Times New Roman"/>
                <a:cs typeface="Arial" panose="020B0604020202020204" pitchFamily="34" charset="0"/>
                <a:sym typeface="Times New Roman"/>
              </a:rPr>
              <a:t>Creates incentives/binding obligations</a:t>
            </a:r>
            <a:endParaRPr sz="1600" dirty="0">
              <a:solidFill>
                <a:schemeClr val="dk1"/>
              </a:solidFill>
              <a:latin typeface="+mn-lt"/>
              <a:ea typeface="Times New Roman"/>
              <a:cs typeface="Arial" panose="020B0604020202020204" pitchFamily="34" charset="0"/>
              <a:sym typeface="Times New Roman"/>
            </a:endParaRPr>
          </a:p>
          <a:p>
            <a:pPr marL="274320" lvl="0" indent="-274320" rtl="0">
              <a:lnSpc>
                <a:spcPct val="115000"/>
              </a:lnSpc>
              <a:spcBef>
                <a:spcPts val="0"/>
              </a:spcBef>
              <a:spcAft>
                <a:spcPts val="0"/>
              </a:spcAft>
              <a:buClr>
                <a:schemeClr val="dk1"/>
              </a:buClr>
              <a:buSzPts val="1400"/>
              <a:buChar char="●"/>
            </a:pPr>
            <a:r>
              <a:rPr lang="en" sz="1600" dirty="0">
                <a:solidFill>
                  <a:schemeClr val="dk1"/>
                </a:solidFill>
                <a:latin typeface="+mn-lt"/>
                <a:ea typeface="Times New Roman"/>
                <a:cs typeface="Arial" panose="020B0604020202020204" pitchFamily="34" charset="0"/>
                <a:sym typeface="Times New Roman"/>
              </a:rPr>
              <a:t>Provides </a:t>
            </a:r>
            <a:r>
              <a:rPr lang="en" sz="1600" dirty="0" smtClean="0">
                <a:solidFill>
                  <a:schemeClr val="dk1"/>
                </a:solidFill>
                <a:latin typeface="+mn-lt"/>
                <a:ea typeface="Times New Roman"/>
                <a:cs typeface="Arial" panose="020B0604020202020204" pitchFamily="34" charset="0"/>
                <a:sym typeface="Times New Roman"/>
              </a:rPr>
              <a:t>legitimacy</a:t>
            </a:r>
          </a:p>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May address long-term concerns </a:t>
            </a:r>
            <a:endParaRPr sz="1600" dirty="0">
              <a:solidFill>
                <a:schemeClr val="dk1"/>
              </a:solidFill>
              <a:latin typeface="+mn-lt"/>
              <a:ea typeface="Times New Roman"/>
              <a:cs typeface="Arial" panose="020B0604020202020204" pitchFamily="34" charset="0"/>
              <a:sym typeface="Times New Roman"/>
            </a:endParaRPr>
          </a:p>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Provides a platform for diverse interests</a:t>
            </a:r>
          </a:p>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May help build trust and social capital</a:t>
            </a:r>
            <a:endParaRPr sz="1600" dirty="0">
              <a:solidFill>
                <a:schemeClr val="dk1"/>
              </a:solidFill>
              <a:latin typeface="+mn-lt"/>
              <a:ea typeface="Times New Roman"/>
              <a:cs typeface="Arial" panose="020B0604020202020204" pitchFamily="34" charset="0"/>
              <a:sym typeface="Times New Roman"/>
            </a:endParaRPr>
          </a:p>
        </p:txBody>
      </p:sp>
      <p:sp>
        <p:nvSpPr>
          <p:cNvPr id="184" name="Google Shape;184;p31"/>
          <p:cNvSpPr txBox="1"/>
          <p:nvPr/>
        </p:nvSpPr>
        <p:spPr>
          <a:xfrm>
            <a:off x="4550980" y="1828799"/>
            <a:ext cx="4375846" cy="3200400"/>
          </a:xfrm>
          <a:prstGeom prst="rect">
            <a:avLst/>
          </a:prstGeom>
          <a:solidFill>
            <a:srgbClr val="C7B8EE">
              <a:alpha val="76140"/>
            </a:srgbClr>
          </a:solidFill>
          <a:ln>
            <a:noFill/>
          </a:ln>
        </p:spPr>
        <p:txBody>
          <a:bodyPr spcFirstLastPara="1" wrap="square" lIns="91425" tIns="91425" rIns="91425" bIns="91425" anchor="t" anchorCtr="0">
            <a:noAutofit/>
          </a:bodyPr>
          <a:lstStyle/>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Authority limited to planning and not implementation</a:t>
            </a:r>
            <a:endParaRPr sz="1600" dirty="0">
              <a:solidFill>
                <a:schemeClr val="dk1"/>
              </a:solidFill>
              <a:latin typeface="+mn-lt"/>
              <a:ea typeface="Times New Roman"/>
              <a:cs typeface="Arial" panose="020B0604020202020204" pitchFamily="34" charset="0"/>
              <a:sym typeface="Times New Roman"/>
            </a:endParaRPr>
          </a:p>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Staff turnover may disrupt participation</a:t>
            </a:r>
            <a:endParaRPr sz="1600" dirty="0">
              <a:solidFill>
                <a:schemeClr val="dk1"/>
              </a:solidFill>
              <a:latin typeface="+mn-lt"/>
              <a:ea typeface="Times New Roman"/>
              <a:cs typeface="Arial" panose="020B0604020202020204" pitchFamily="34" charset="0"/>
              <a:sym typeface="Times New Roman"/>
            </a:endParaRPr>
          </a:p>
          <a:p>
            <a:pPr marL="274320" lvl="0" indent="-274320" rtl="0">
              <a:lnSpc>
                <a:spcPct val="115000"/>
              </a:lnSpc>
              <a:spcBef>
                <a:spcPts val="0"/>
              </a:spcBef>
              <a:spcAft>
                <a:spcPts val="0"/>
              </a:spcAft>
              <a:buClr>
                <a:schemeClr val="dk1"/>
              </a:buClr>
              <a:buSzPts val="1400"/>
              <a:buChar char="●"/>
            </a:pPr>
            <a:r>
              <a:rPr lang="en-US" sz="1600" dirty="0" smtClean="0">
                <a:solidFill>
                  <a:schemeClr val="dk1"/>
                </a:solidFill>
                <a:latin typeface="+mn-lt"/>
                <a:ea typeface="Times New Roman"/>
                <a:cs typeface="Arial" panose="020B0604020202020204" pitchFamily="34" charset="0"/>
                <a:sym typeface="Times New Roman"/>
              </a:rPr>
              <a:t>Difficulties in distributing costs and benefits</a:t>
            </a:r>
            <a:endParaRPr sz="1600" dirty="0">
              <a:solidFill>
                <a:schemeClr val="dk1"/>
              </a:solidFill>
              <a:latin typeface="+mn-lt"/>
              <a:ea typeface="Times New Roman"/>
              <a:cs typeface="Arial" panose="020B0604020202020204" pitchFamily="34" charset="0"/>
              <a:sym typeface="Times New Roman"/>
            </a:endParaRPr>
          </a:p>
          <a:p>
            <a:pPr marL="274320" lvl="0" indent="-274320" rtl="0">
              <a:lnSpc>
                <a:spcPct val="115000"/>
              </a:lnSpc>
              <a:spcBef>
                <a:spcPts val="0"/>
              </a:spcBef>
              <a:spcAft>
                <a:spcPts val="0"/>
              </a:spcAft>
              <a:buClr>
                <a:schemeClr val="dk1"/>
              </a:buClr>
              <a:buSzPts val="1400"/>
              <a:buChar char="●"/>
            </a:pPr>
            <a:r>
              <a:rPr lang="en" sz="1600" dirty="0">
                <a:solidFill>
                  <a:schemeClr val="dk1"/>
                </a:solidFill>
                <a:latin typeface="+mn-lt"/>
                <a:ea typeface="Times New Roman"/>
                <a:cs typeface="Arial" panose="020B0604020202020204" pitchFamily="34" charset="0"/>
                <a:sym typeface="Times New Roman"/>
              </a:rPr>
              <a:t>Requires trust and </a:t>
            </a:r>
            <a:r>
              <a:rPr lang="en" sz="1600" dirty="0" smtClean="0">
                <a:solidFill>
                  <a:schemeClr val="dk1"/>
                </a:solidFill>
                <a:latin typeface="+mn-lt"/>
                <a:ea typeface="Times New Roman"/>
                <a:cs typeface="Arial" panose="020B0604020202020204" pitchFamily="34" charset="0"/>
                <a:sym typeface="Times New Roman"/>
              </a:rPr>
              <a:t>social capital</a:t>
            </a:r>
          </a:p>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Prioritiza</a:t>
            </a:r>
            <a:r>
              <a:rPr lang="hr-HR" sz="1600" dirty="0" smtClean="0">
                <a:solidFill>
                  <a:schemeClr val="dk1"/>
                </a:solidFill>
                <a:latin typeface="+mn-lt"/>
                <a:ea typeface="Times New Roman"/>
                <a:cs typeface="Arial" panose="020B0604020202020204" pitchFamily="34" charset="0"/>
                <a:sym typeface="Times New Roman"/>
              </a:rPr>
              <a:t>t</a:t>
            </a:r>
            <a:r>
              <a:rPr lang="en" sz="1600" dirty="0" smtClean="0">
                <a:solidFill>
                  <a:schemeClr val="dk1"/>
                </a:solidFill>
                <a:latin typeface="+mn-lt"/>
                <a:ea typeface="Times New Roman"/>
                <a:cs typeface="Arial" panose="020B0604020202020204" pitchFamily="34" charset="0"/>
                <a:sym typeface="Times New Roman"/>
              </a:rPr>
              <a:t>ion of projects may be difficult </a:t>
            </a:r>
          </a:p>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Agreement on high level vision may not mean agreement on how to get there</a:t>
            </a:r>
            <a:endParaRPr sz="1600" dirty="0">
              <a:solidFill>
                <a:schemeClr val="dk1"/>
              </a:solidFill>
              <a:latin typeface="+mn-lt"/>
              <a:ea typeface="Times New Roman"/>
              <a:cs typeface="Arial" panose="020B0604020202020204" pitchFamily="34" charset="0"/>
              <a:sym typeface="Times New Roman"/>
            </a:endParaRPr>
          </a:p>
          <a:p>
            <a:pPr marL="274320" lvl="0" indent="-274320" rtl="0">
              <a:lnSpc>
                <a:spcPct val="115000"/>
              </a:lnSpc>
              <a:spcBef>
                <a:spcPts val="0"/>
              </a:spcBef>
              <a:spcAft>
                <a:spcPts val="0"/>
              </a:spcAft>
              <a:buClr>
                <a:schemeClr val="dk1"/>
              </a:buClr>
              <a:buSzPts val="1400"/>
              <a:buChar char="●"/>
            </a:pPr>
            <a:r>
              <a:rPr lang="en" sz="1600" dirty="0" smtClean="0">
                <a:solidFill>
                  <a:schemeClr val="dk1"/>
                </a:solidFill>
                <a:latin typeface="+mn-lt"/>
                <a:ea typeface="Times New Roman"/>
                <a:cs typeface="Arial" panose="020B0604020202020204" pitchFamily="34" charset="0"/>
                <a:sym typeface="Times New Roman"/>
              </a:rPr>
              <a:t>May involve start-up </a:t>
            </a:r>
            <a:r>
              <a:rPr lang="en" sz="1600" dirty="0">
                <a:solidFill>
                  <a:schemeClr val="dk1"/>
                </a:solidFill>
                <a:latin typeface="+mn-lt"/>
                <a:ea typeface="Times New Roman"/>
                <a:cs typeface="Arial" panose="020B0604020202020204" pitchFamily="34" charset="0"/>
                <a:sym typeface="Times New Roman"/>
              </a:rPr>
              <a:t>and maintenance </a:t>
            </a:r>
            <a:r>
              <a:rPr lang="en" sz="1600" dirty="0" smtClean="0">
                <a:solidFill>
                  <a:schemeClr val="dk1"/>
                </a:solidFill>
                <a:latin typeface="+mn-lt"/>
                <a:ea typeface="Times New Roman"/>
                <a:cs typeface="Arial" panose="020B0604020202020204" pitchFamily="34" charset="0"/>
                <a:sym typeface="Times New Roman"/>
              </a:rPr>
              <a:t>costs for new structures</a:t>
            </a:r>
            <a:endParaRPr sz="1600" dirty="0">
              <a:solidFill>
                <a:schemeClr val="dk1"/>
              </a:solidFill>
              <a:latin typeface="+mn-lt"/>
              <a:ea typeface="Times New Roman"/>
              <a:cs typeface="Arial" panose="020B0604020202020204" pitchFamily="34" charset="0"/>
              <a:sym typeface="Times New Roman"/>
            </a:endParaRPr>
          </a:p>
        </p:txBody>
      </p:sp>
      <p:sp>
        <p:nvSpPr>
          <p:cNvPr id="185" name="Google Shape;185;p31"/>
          <p:cNvSpPr txBox="1"/>
          <p:nvPr/>
        </p:nvSpPr>
        <p:spPr>
          <a:xfrm>
            <a:off x="217200" y="822960"/>
            <a:ext cx="8686800" cy="365760"/>
          </a:xfrm>
          <a:prstGeom prst="rect">
            <a:avLst/>
          </a:prstGeom>
          <a:solidFill>
            <a:srgbClr val="FFFFFF">
              <a:alpha val="53730"/>
            </a:srgbClr>
          </a:solidFill>
          <a:ln>
            <a:noFill/>
          </a:ln>
        </p:spPr>
        <p:txBody>
          <a:bodyPr spcFirstLastPara="1" wrap="square" lIns="91425" tIns="91425" rIns="91425" bIns="91425" anchor="ctr" anchorCtr="0">
            <a:noAutofit/>
          </a:bodyPr>
          <a:lstStyle/>
          <a:p>
            <a:pPr marL="457200" lvl="0" indent="0" algn="ctr" rtl="0">
              <a:lnSpc>
                <a:spcPct val="115000"/>
              </a:lnSpc>
              <a:spcBef>
                <a:spcPts val="0"/>
              </a:spcBef>
              <a:spcAft>
                <a:spcPts val="0"/>
              </a:spcAft>
              <a:buNone/>
            </a:pP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Based </a:t>
            </a:r>
            <a:r>
              <a:rPr lang="en" sz="1600" dirty="0">
                <a:solidFill>
                  <a:schemeClr val="dk1"/>
                </a:solidFill>
                <a:latin typeface="Arial" panose="020B0604020202020204" pitchFamily="34" charset="0"/>
                <a:ea typeface="Times New Roman"/>
                <a:cs typeface="Arial" panose="020B0604020202020204" pitchFamily="34" charset="0"/>
                <a:sym typeface="Times New Roman"/>
              </a:rPr>
              <a:t>on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legal mechanisms or instruments which </a:t>
            </a:r>
            <a:r>
              <a:rPr lang="en" sz="1600" dirty="0">
                <a:solidFill>
                  <a:schemeClr val="dk1"/>
                </a:solidFill>
                <a:latin typeface="Arial" panose="020B0604020202020204" pitchFamily="34" charset="0"/>
                <a:ea typeface="Times New Roman"/>
                <a:cs typeface="Arial" panose="020B0604020202020204" pitchFamily="34" charset="0"/>
                <a:sym typeface="Times New Roman"/>
              </a:rPr>
              <a:t>may be binding or non-binding</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8" name="Google Shape;155;p29"/>
          <p:cNvSpPr txBox="1"/>
          <p:nvPr/>
        </p:nvSpPr>
        <p:spPr>
          <a:xfrm>
            <a:off x="217200" y="1280160"/>
            <a:ext cx="4239186" cy="4572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hr-HR" sz="2000" b="1" dirty="0" smtClean="0">
                <a:latin typeface="Arial" panose="020B0604020202020204" pitchFamily="34" charset="0"/>
                <a:ea typeface="Times New Roman"/>
                <a:cs typeface="Arial" panose="020B0604020202020204" pitchFamily="34" charset="0"/>
                <a:sym typeface="Times New Roman"/>
              </a:rPr>
              <a:t>Strengths</a:t>
            </a:r>
            <a:endParaRPr sz="2000" b="1" dirty="0">
              <a:solidFill>
                <a:srgbClr val="FFFFFF"/>
              </a:solidFill>
              <a:latin typeface="Calibri"/>
              <a:ea typeface="Calibri"/>
              <a:cs typeface="Calibri"/>
              <a:sym typeface="Calibri"/>
            </a:endParaRPr>
          </a:p>
        </p:txBody>
      </p:sp>
      <p:sp>
        <p:nvSpPr>
          <p:cNvPr id="9" name="Google Shape;155;p29"/>
          <p:cNvSpPr txBox="1"/>
          <p:nvPr/>
        </p:nvSpPr>
        <p:spPr>
          <a:xfrm>
            <a:off x="4550980" y="1280160"/>
            <a:ext cx="4375820" cy="4572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lnSpc>
                <a:spcPct val="90000"/>
              </a:lnSpc>
              <a:spcBef>
                <a:spcPts val="640"/>
              </a:spcBef>
              <a:buNone/>
              <a:defRPr sz="2000" b="1">
                <a:latin typeface="Arial" panose="020B0604020202020204" pitchFamily="34" charset="0"/>
                <a:ea typeface="Times New Roman"/>
                <a:cs typeface="Arial" panose="020B0604020202020204" pitchFamily="34" charset="0"/>
              </a:defRPr>
            </a:lvl1pPr>
          </a:lstStyle>
          <a:p>
            <a:r>
              <a:rPr lang="hr-HR" dirty="0">
                <a:sym typeface="Times New Roman"/>
              </a:rPr>
              <a:t>Weaknesses</a:t>
            </a:r>
            <a:endParaRPr dirty="0">
              <a:sym typeface="Calibri"/>
            </a:endParaRPr>
          </a:p>
        </p:txBody>
      </p:sp>
      <p:sp>
        <p:nvSpPr>
          <p:cNvPr id="2" name="Title 1"/>
          <p:cNvSpPr>
            <a:spLocks noGrp="1"/>
          </p:cNvSpPr>
          <p:nvPr>
            <p:ph type="title"/>
          </p:nvPr>
        </p:nvSpPr>
        <p:spPr/>
        <p:txBody>
          <a:bodyPr/>
          <a:lstStyle/>
          <a:p>
            <a:r>
              <a:rPr lang="en-GB" smtClean="0"/>
              <a:t>Formal Transboundary Governance </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9"/>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1566863"/>
            <a:ext cx="4516083" cy="3013074"/>
          </a:xfrm>
          <a:prstGeom prst="rect">
            <a:avLst/>
          </a:prstGeom>
        </p:spPr>
      </p:pic>
      <p:sp>
        <p:nvSpPr>
          <p:cNvPr id="10" name="Google Shape;183;p31"/>
          <p:cNvSpPr txBox="1"/>
          <p:nvPr/>
        </p:nvSpPr>
        <p:spPr>
          <a:xfrm>
            <a:off x="51658" y="1134139"/>
            <a:ext cx="4468684" cy="3878522"/>
          </a:xfrm>
          <a:prstGeom prst="rect">
            <a:avLst/>
          </a:prstGeom>
          <a:solidFill>
            <a:srgbClr val="C7B8EE">
              <a:alpha val="7614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274320" indent="-274320">
              <a:spcAft>
                <a:spcPts val="600"/>
              </a:spcAft>
              <a:buClr>
                <a:schemeClr val="dk1"/>
              </a:buClr>
              <a:buSzPts val="1400"/>
              <a:buChar char="●"/>
              <a:defRPr sz="1800">
                <a:solidFill>
                  <a:schemeClr val="dk1"/>
                </a:solidFill>
                <a:latin typeface="+mn-lt"/>
                <a:ea typeface="Times New Roman"/>
                <a:cs typeface="Arial" panose="020B0604020202020204" pitchFamily="34" charset="0"/>
              </a:defRPr>
            </a:lvl1pPr>
          </a:lstStyle>
          <a:p>
            <a:r>
              <a:rPr lang="hr-HR" dirty="0">
                <a:sym typeface="Times New Roman"/>
              </a:rPr>
              <a:t>High-level formal governance: Joint Commission for the China-Mongolia-Russia Dauria International Protected Area, established in 1994</a:t>
            </a:r>
          </a:p>
          <a:p>
            <a:r>
              <a:rPr lang="hr-HR" dirty="0">
                <a:sym typeface="Times New Roman"/>
              </a:rPr>
              <a:t>Commitment of the parties to support mass ungulate migrations</a:t>
            </a:r>
          </a:p>
          <a:p>
            <a:r>
              <a:rPr lang="hr-HR" dirty="0">
                <a:sym typeface="Times New Roman"/>
              </a:rPr>
              <a:t>Joint Commission approves the Working Groups’ plans and supports their work financially</a:t>
            </a:r>
          </a:p>
          <a:p>
            <a:r>
              <a:rPr lang="hr-HR" dirty="0">
                <a:sym typeface="Times New Roman"/>
              </a:rPr>
              <a:t>Efficient cooperation in scientific research, species monitoring and environmental education</a:t>
            </a:r>
          </a:p>
        </p:txBody>
      </p:sp>
      <p:sp>
        <p:nvSpPr>
          <p:cNvPr id="2" name="Title 1"/>
          <p:cNvSpPr>
            <a:spLocks noGrp="1"/>
          </p:cNvSpPr>
          <p:nvPr>
            <p:ph type="title"/>
          </p:nvPr>
        </p:nvSpPr>
        <p:spPr>
          <a:xfrm>
            <a:off x="1097280" y="172681"/>
            <a:ext cx="8046720" cy="830997"/>
          </a:xfrm>
        </p:spPr>
        <p:txBody>
          <a:bodyPr/>
          <a:lstStyle/>
          <a:p>
            <a:r>
              <a:rPr lang="en-GB" dirty="0" smtClean="0"/>
              <a:t>China-Mongolia-Russia </a:t>
            </a:r>
            <a:r>
              <a:rPr lang="en-GB" dirty="0" err="1" smtClean="0"/>
              <a:t>Dauria</a:t>
            </a:r>
            <a:r>
              <a:rPr lang="en-GB" dirty="0" smtClean="0"/>
              <a:t> International Protected Area: Formal Transboundary Governance</a:t>
            </a:r>
            <a:endParaRPr lang="en-GB" dirty="0"/>
          </a:p>
        </p:txBody>
      </p:sp>
    </p:spTree>
    <p:extLst>
      <p:ext uri="{BB962C8B-B14F-4D97-AF65-F5344CB8AC3E}">
        <p14:creationId xmlns:p14="http://schemas.microsoft.com/office/powerpoint/2010/main" val="4233118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9"/>
        <p:cNvGrpSpPr/>
        <p:nvPr/>
      </p:nvGrpSpPr>
      <p:grpSpPr>
        <a:xfrm>
          <a:off x="0" y="0"/>
          <a:ext cx="0" cy="0"/>
          <a:chOff x="0" y="0"/>
          <a:chExt cx="0" cy="0"/>
        </a:xfrm>
      </p:grpSpPr>
      <p:sp>
        <p:nvSpPr>
          <p:cNvPr id="193" name="Google Shape;193;p32"/>
          <p:cNvSpPr txBox="1"/>
          <p:nvPr/>
        </p:nvSpPr>
        <p:spPr>
          <a:xfrm>
            <a:off x="157600" y="1828800"/>
            <a:ext cx="4085342" cy="3200400"/>
          </a:xfrm>
          <a:prstGeom prst="rect">
            <a:avLst/>
          </a:prstGeom>
          <a:solidFill>
            <a:srgbClr val="C7B8EE">
              <a:alpha val="7614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274320" indent="-274320">
              <a:lnSpc>
                <a:spcPct val="115000"/>
              </a:lnSpc>
              <a:buClr>
                <a:schemeClr val="dk1"/>
              </a:buClr>
              <a:buSzPts val="1400"/>
              <a:buChar char="●"/>
              <a:defRPr sz="1600">
                <a:solidFill>
                  <a:schemeClr val="dk1"/>
                </a:solidFill>
                <a:latin typeface="+mn-lt"/>
                <a:ea typeface="Times New Roman"/>
                <a:cs typeface="Arial" panose="020B0604020202020204" pitchFamily="34" charset="0"/>
              </a:defRPr>
            </a:lvl1pPr>
          </a:lstStyle>
          <a:p>
            <a:r>
              <a:rPr lang="en" dirty="0">
                <a:sym typeface="Times New Roman"/>
              </a:rPr>
              <a:t>Requires less time, money, resources </a:t>
            </a:r>
          </a:p>
          <a:p>
            <a:r>
              <a:rPr lang="en" dirty="0">
                <a:sym typeface="Times New Roman"/>
              </a:rPr>
              <a:t>Well suited to respond to problems</a:t>
            </a:r>
          </a:p>
          <a:p>
            <a:r>
              <a:rPr lang="en" dirty="0">
                <a:sym typeface="Times New Roman"/>
              </a:rPr>
              <a:t>Minimizes bureaucratic hurdles</a:t>
            </a:r>
            <a:endParaRPr dirty="0">
              <a:sym typeface="Times New Roman"/>
            </a:endParaRPr>
          </a:p>
          <a:p>
            <a:r>
              <a:rPr lang="en" dirty="0">
                <a:sym typeface="Times New Roman"/>
              </a:rPr>
              <a:t>Can build on existing relationships </a:t>
            </a:r>
            <a:endParaRPr dirty="0">
              <a:sym typeface="Times New Roman"/>
            </a:endParaRPr>
          </a:p>
          <a:p>
            <a:r>
              <a:rPr lang="en" dirty="0">
                <a:sym typeface="Times New Roman"/>
              </a:rPr>
              <a:t>Can be tailored to the specific scale, needs, interests and solutions</a:t>
            </a:r>
          </a:p>
          <a:p>
            <a:r>
              <a:rPr lang="en" dirty="0">
                <a:sym typeface="Times New Roman"/>
              </a:rPr>
              <a:t>Provides platform for diverse interests</a:t>
            </a:r>
          </a:p>
          <a:p>
            <a:r>
              <a:rPr lang="en" dirty="0">
                <a:sym typeface="Times New Roman"/>
              </a:rPr>
              <a:t>Requires trust </a:t>
            </a:r>
          </a:p>
          <a:p>
            <a:r>
              <a:rPr lang="en" dirty="0">
                <a:sym typeface="Times New Roman"/>
              </a:rPr>
              <a:t>Provides flexibility to include all sectors</a:t>
            </a:r>
          </a:p>
        </p:txBody>
      </p:sp>
      <p:sp>
        <p:nvSpPr>
          <p:cNvPr id="194" name="Google Shape;194;p32"/>
          <p:cNvSpPr txBox="1"/>
          <p:nvPr/>
        </p:nvSpPr>
        <p:spPr>
          <a:xfrm>
            <a:off x="4383739" y="1828800"/>
            <a:ext cx="4513185" cy="3200400"/>
          </a:xfrm>
          <a:prstGeom prst="rect">
            <a:avLst/>
          </a:prstGeom>
          <a:solidFill>
            <a:srgbClr val="C7B8EE">
              <a:alpha val="7614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274320" indent="-274320">
              <a:lnSpc>
                <a:spcPct val="115000"/>
              </a:lnSpc>
              <a:buClr>
                <a:schemeClr val="dk1"/>
              </a:buClr>
              <a:buSzPts val="1400"/>
              <a:buChar char="●"/>
              <a:defRPr sz="1600">
                <a:solidFill>
                  <a:schemeClr val="dk1"/>
                </a:solidFill>
                <a:latin typeface="+mn-lt"/>
                <a:ea typeface="Times New Roman"/>
                <a:cs typeface="Arial" panose="020B0604020202020204" pitchFamily="34" charset="0"/>
              </a:defRPr>
            </a:lvl1pPr>
          </a:lstStyle>
          <a:p>
            <a:r>
              <a:rPr lang="en" dirty="0">
                <a:sym typeface="Times New Roman"/>
              </a:rPr>
              <a:t>May be difficult to sustain</a:t>
            </a:r>
            <a:endParaRPr dirty="0">
              <a:sym typeface="Times New Roman"/>
            </a:endParaRPr>
          </a:p>
          <a:p>
            <a:r>
              <a:rPr lang="en-US" dirty="0">
                <a:sym typeface="Times New Roman"/>
              </a:rPr>
              <a:t>Potential for misunderstanding</a:t>
            </a:r>
            <a:endParaRPr dirty="0">
              <a:sym typeface="Times New Roman"/>
            </a:endParaRPr>
          </a:p>
          <a:p>
            <a:r>
              <a:rPr lang="en-US" dirty="0">
                <a:sym typeface="Times New Roman"/>
              </a:rPr>
              <a:t>Difficult to resolve disputes</a:t>
            </a:r>
            <a:endParaRPr dirty="0">
              <a:sym typeface="Times New Roman"/>
            </a:endParaRPr>
          </a:p>
          <a:p>
            <a:r>
              <a:rPr lang="en" dirty="0">
                <a:sym typeface="Times New Roman"/>
              </a:rPr>
              <a:t>Susceptible to changes in power, politics, personnel and resources</a:t>
            </a:r>
            <a:endParaRPr dirty="0">
              <a:sym typeface="Times New Roman"/>
            </a:endParaRPr>
          </a:p>
          <a:p>
            <a:r>
              <a:rPr lang="en" dirty="0">
                <a:sym typeface="Times New Roman"/>
              </a:rPr>
              <a:t>Difficulties in distributing costs and benefits</a:t>
            </a:r>
          </a:p>
          <a:p>
            <a:r>
              <a:rPr lang="en" dirty="0">
                <a:sym typeface="Times New Roman"/>
              </a:rPr>
              <a:t>Transaction and coordination costs</a:t>
            </a:r>
          </a:p>
          <a:p>
            <a:r>
              <a:rPr lang="en" dirty="0">
                <a:sym typeface="Times New Roman"/>
              </a:rPr>
              <a:t>Tools and resources may disappear when pressing issue goes away</a:t>
            </a:r>
            <a:endParaRPr dirty="0">
              <a:sym typeface="Times New Roman"/>
            </a:endParaRPr>
          </a:p>
          <a:p>
            <a:r>
              <a:rPr lang="en" dirty="0">
                <a:sym typeface="Times New Roman"/>
              </a:rPr>
              <a:t>Start-up and maintenance costs</a:t>
            </a:r>
            <a:endParaRPr dirty="0">
              <a:sym typeface="Times New Roman"/>
            </a:endParaRPr>
          </a:p>
        </p:txBody>
      </p:sp>
      <p:sp>
        <p:nvSpPr>
          <p:cNvPr id="195" name="Google Shape;195;p32"/>
          <p:cNvSpPr txBox="1"/>
          <p:nvPr/>
        </p:nvSpPr>
        <p:spPr>
          <a:xfrm>
            <a:off x="187400" y="822960"/>
            <a:ext cx="8709524" cy="365760"/>
          </a:xfrm>
          <a:prstGeom prst="rect">
            <a:avLst/>
          </a:prstGeom>
          <a:solidFill>
            <a:srgbClr val="FFFFFF">
              <a:alpha val="53730"/>
            </a:srgbClr>
          </a:solidFill>
          <a:ln>
            <a:noFill/>
          </a:ln>
        </p:spPr>
        <p:txBody>
          <a:bodyPr spcFirstLastPara="1" wrap="square" lIns="91425" tIns="91425" rIns="91425" bIns="91425" anchor="ctr" anchorCtr="0">
            <a:noAutofit/>
          </a:bodyPr>
          <a:lstStyle/>
          <a:p>
            <a:pPr marL="457200" lvl="0" indent="0" algn="ctr" rtl="0">
              <a:lnSpc>
                <a:spcPct val="115000"/>
              </a:lnSpc>
              <a:spcBef>
                <a:spcPts val="0"/>
              </a:spcBef>
              <a:spcAft>
                <a:spcPts val="0"/>
              </a:spcAft>
              <a:buNone/>
            </a:pP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Does not require ratification of official agreements; </a:t>
            </a:r>
            <a:r>
              <a:rPr lang="hr-HR" sz="1600" dirty="0" smtClean="0">
                <a:solidFill>
                  <a:schemeClr val="dk1"/>
                </a:solidFill>
                <a:latin typeface="Arial" panose="020B0604020202020204" pitchFamily="34" charset="0"/>
                <a:ea typeface="Times New Roman"/>
                <a:cs typeface="Arial" panose="020B0604020202020204" pitchFamily="34" charset="0"/>
                <a:sym typeface="Times New Roman"/>
              </a:rPr>
              <a:t>b</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ased </a:t>
            </a:r>
            <a:r>
              <a:rPr lang="en" sz="1600" dirty="0">
                <a:solidFill>
                  <a:schemeClr val="dk1"/>
                </a:solidFill>
                <a:latin typeface="Arial" panose="020B0604020202020204" pitchFamily="34" charset="0"/>
                <a:ea typeface="Times New Roman"/>
                <a:cs typeface="Arial" panose="020B0604020202020204" pitchFamily="34" charset="0"/>
                <a:sym typeface="Times New Roman"/>
              </a:rPr>
              <a:t>on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a:t>
            </a:r>
            <a:r>
              <a:rPr lang="hr-HR" sz="1600" dirty="0" smtClean="0">
                <a:solidFill>
                  <a:schemeClr val="dk1"/>
                </a:solidFill>
                <a:latin typeface="Arial" panose="020B0604020202020204" pitchFamily="34" charset="0"/>
                <a:ea typeface="Times New Roman"/>
                <a:cs typeface="Arial" panose="020B0604020202020204" pitchFamily="34" charset="0"/>
                <a:sym typeface="Times New Roman"/>
              </a:rPr>
              <a:t>soft</a:t>
            </a:r>
            <a:r>
              <a:rPr lang="en-US" sz="1600" dirty="0" smtClean="0">
                <a:solidFill>
                  <a:schemeClr val="dk1"/>
                </a:solidFill>
                <a:latin typeface="Arial" panose="020B0604020202020204" pitchFamily="34" charset="0"/>
                <a:ea typeface="Times New Roman"/>
                <a:cs typeface="Arial" panose="020B0604020202020204" pitchFamily="34" charset="0"/>
                <a:sym typeface="Times New Roman"/>
              </a:rPr>
              <a:t>”</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 arrangements</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8" name="Google Shape;155;p29"/>
          <p:cNvSpPr txBox="1"/>
          <p:nvPr/>
        </p:nvSpPr>
        <p:spPr>
          <a:xfrm>
            <a:off x="187400" y="1280160"/>
            <a:ext cx="4055542" cy="4572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lnSpc>
                <a:spcPct val="90000"/>
              </a:lnSpc>
              <a:spcBef>
                <a:spcPts val="640"/>
              </a:spcBef>
              <a:buNone/>
              <a:defRPr sz="2000" b="1">
                <a:latin typeface="Arial" panose="020B0604020202020204" pitchFamily="34" charset="0"/>
                <a:ea typeface="Times New Roman"/>
                <a:cs typeface="Arial" panose="020B0604020202020204" pitchFamily="34" charset="0"/>
              </a:defRPr>
            </a:lvl1pPr>
          </a:lstStyle>
          <a:p>
            <a:r>
              <a:rPr lang="hr-HR" dirty="0">
                <a:sym typeface="Times New Roman"/>
              </a:rPr>
              <a:t>Strengths</a:t>
            </a:r>
            <a:endParaRPr dirty="0">
              <a:sym typeface="Calibri"/>
            </a:endParaRPr>
          </a:p>
        </p:txBody>
      </p:sp>
      <p:sp>
        <p:nvSpPr>
          <p:cNvPr id="9" name="Google Shape;155;p29"/>
          <p:cNvSpPr txBox="1"/>
          <p:nvPr/>
        </p:nvSpPr>
        <p:spPr>
          <a:xfrm>
            <a:off x="4383741" y="1280160"/>
            <a:ext cx="4513184" cy="4572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lnSpc>
                <a:spcPct val="90000"/>
              </a:lnSpc>
              <a:spcBef>
                <a:spcPts val="640"/>
              </a:spcBef>
              <a:buNone/>
              <a:defRPr sz="2000" b="1">
                <a:latin typeface="Arial" panose="020B0604020202020204" pitchFamily="34" charset="0"/>
                <a:ea typeface="Times New Roman"/>
                <a:cs typeface="Arial" panose="020B0604020202020204" pitchFamily="34" charset="0"/>
              </a:defRPr>
            </a:lvl1pPr>
          </a:lstStyle>
          <a:p>
            <a:r>
              <a:rPr lang="hr-HR" dirty="0">
                <a:sym typeface="Times New Roman"/>
              </a:rPr>
              <a:t>Weaknesses</a:t>
            </a:r>
            <a:endParaRPr dirty="0">
              <a:sym typeface="Calibri"/>
            </a:endParaRPr>
          </a:p>
        </p:txBody>
      </p:sp>
      <p:sp>
        <p:nvSpPr>
          <p:cNvPr id="2" name="Title 1"/>
          <p:cNvSpPr>
            <a:spLocks noGrp="1"/>
          </p:cNvSpPr>
          <p:nvPr>
            <p:ph type="title"/>
          </p:nvPr>
        </p:nvSpPr>
        <p:spPr/>
        <p:txBody>
          <a:bodyPr/>
          <a:lstStyle/>
          <a:p>
            <a:r>
              <a:rPr lang="en-GB" smtClean="0"/>
              <a:t>Informal Transboundary Governance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9"/>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15687" y="1536619"/>
            <a:ext cx="4574602" cy="3073561"/>
          </a:xfrm>
          <a:prstGeom prst="rect">
            <a:avLst/>
          </a:prstGeom>
        </p:spPr>
      </p:pic>
      <p:sp>
        <p:nvSpPr>
          <p:cNvPr id="11" name="Google Shape;183;p31"/>
          <p:cNvSpPr txBox="1"/>
          <p:nvPr/>
        </p:nvSpPr>
        <p:spPr>
          <a:xfrm>
            <a:off x="26504" y="1134138"/>
            <a:ext cx="4468684" cy="3878522"/>
          </a:xfrm>
          <a:prstGeom prst="rect">
            <a:avLst/>
          </a:prstGeom>
          <a:solidFill>
            <a:srgbClr val="C7B8EE">
              <a:alpha val="7614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274320" indent="-274320">
              <a:lnSpc>
                <a:spcPct val="115000"/>
              </a:lnSpc>
              <a:buClr>
                <a:schemeClr val="dk1"/>
              </a:buClr>
              <a:buSzPts val="1400"/>
              <a:buChar char="●"/>
              <a:defRPr sz="1600">
                <a:solidFill>
                  <a:schemeClr val="dk1"/>
                </a:solidFill>
                <a:latin typeface="+mn-lt"/>
                <a:ea typeface="Times New Roman"/>
                <a:cs typeface="Arial" panose="020B0604020202020204" pitchFamily="34" charset="0"/>
              </a:defRPr>
            </a:lvl1pPr>
          </a:lstStyle>
          <a:p>
            <a:pPr>
              <a:lnSpc>
                <a:spcPct val="100000"/>
              </a:lnSpc>
              <a:spcAft>
                <a:spcPts val="600"/>
              </a:spcAft>
            </a:pPr>
            <a:r>
              <a:rPr lang="hr-HR" sz="1800" dirty="0">
                <a:sym typeface="Times New Roman"/>
              </a:rPr>
              <a:t>Located in the interior of Borneo (Indonesia, Malaysia)</a:t>
            </a:r>
          </a:p>
          <a:p>
            <a:pPr>
              <a:lnSpc>
                <a:spcPct val="100000"/>
              </a:lnSpc>
              <a:spcAft>
                <a:spcPts val="600"/>
              </a:spcAft>
            </a:pPr>
            <a:r>
              <a:rPr lang="hr-HR" sz="1800" dirty="0"/>
              <a:t>Common</a:t>
            </a:r>
            <a:r>
              <a:rPr lang="en-GB" sz="1800" dirty="0"/>
              <a:t> linguistic and cultural heritage</a:t>
            </a:r>
            <a:r>
              <a:rPr lang="hr-HR" sz="1800" dirty="0"/>
              <a:t> of local communities</a:t>
            </a:r>
          </a:p>
          <a:p>
            <a:pPr>
              <a:lnSpc>
                <a:spcPct val="100000"/>
              </a:lnSpc>
              <a:spcAft>
                <a:spcPts val="600"/>
              </a:spcAft>
            </a:pPr>
            <a:r>
              <a:rPr lang="en-GB" sz="1800" dirty="0"/>
              <a:t>Alliance of the Indigenous Peoples of the Highlands</a:t>
            </a:r>
            <a:r>
              <a:rPr lang="hr-HR" sz="1800" dirty="0"/>
              <a:t> (FORMADAT) established in 2004: </a:t>
            </a:r>
            <a:r>
              <a:rPr lang="en-GB" sz="1800" dirty="0"/>
              <a:t>aimed to forge</a:t>
            </a:r>
            <a:r>
              <a:rPr lang="hr-HR" sz="1800" dirty="0"/>
              <a:t> </a:t>
            </a:r>
            <a:r>
              <a:rPr lang="en-GB" sz="1800" dirty="0"/>
              <a:t>stronger links across the border to help steer development in</a:t>
            </a:r>
            <a:r>
              <a:rPr lang="hr-HR" sz="1800" dirty="0"/>
              <a:t> </a:t>
            </a:r>
            <a:r>
              <a:rPr lang="en-GB" sz="1800" dirty="0"/>
              <a:t>sustainable directions</a:t>
            </a:r>
            <a:endParaRPr lang="hr-HR" sz="1800" dirty="0"/>
          </a:p>
          <a:p>
            <a:pPr>
              <a:lnSpc>
                <a:spcPct val="100000"/>
              </a:lnSpc>
              <a:spcAft>
                <a:spcPts val="600"/>
              </a:spcAft>
            </a:pPr>
            <a:r>
              <a:rPr lang="hr-HR" sz="1800" dirty="0">
                <a:sym typeface="Times New Roman"/>
              </a:rPr>
              <a:t>Grass-root initiative – a sense of local ownership</a:t>
            </a:r>
          </a:p>
        </p:txBody>
      </p:sp>
      <p:sp>
        <p:nvSpPr>
          <p:cNvPr id="2" name="Title 1"/>
          <p:cNvSpPr>
            <a:spLocks noGrp="1"/>
          </p:cNvSpPr>
          <p:nvPr>
            <p:ph type="title"/>
          </p:nvPr>
        </p:nvSpPr>
        <p:spPr>
          <a:xfrm>
            <a:off x="1097280" y="172681"/>
            <a:ext cx="8046720" cy="830997"/>
          </a:xfrm>
        </p:spPr>
        <p:txBody>
          <a:bodyPr/>
          <a:lstStyle/>
          <a:p>
            <a:r>
              <a:rPr lang="en-GB" dirty="0" smtClean="0"/>
              <a:t>FORMADAT in the Highlands of Borneo: Informal Transboundary Governance</a:t>
            </a:r>
            <a:endParaRPr lang="en-GB" dirty="0"/>
          </a:p>
        </p:txBody>
      </p:sp>
    </p:spTree>
    <p:extLst>
      <p:ext uri="{BB962C8B-B14F-4D97-AF65-F5344CB8AC3E}">
        <p14:creationId xmlns:p14="http://schemas.microsoft.com/office/powerpoint/2010/main" val="3975124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9"/>
        <p:cNvGrpSpPr/>
        <p:nvPr/>
      </p:nvGrpSpPr>
      <p:grpSpPr>
        <a:xfrm>
          <a:off x="0" y="0"/>
          <a:ext cx="0" cy="0"/>
          <a:chOff x="0" y="0"/>
          <a:chExt cx="0" cy="0"/>
        </a:xfrm>
      </p:grpSpPr>
      <p:sp>
        <p:nvSpPr>
          <p:cNvPr id="203" name="Google Shape;203;p33"/>
          <p:cNvSpPr txBox="1"/>
          <p:nvPr/>
        </p:nvSpPr>
        <p:spPr>
          <a:xfrm>
            <a:off x="3079376" y="1116106"/>
            <a:ext cx="5869599" cy="2003423"/>
          </a:xfrm>
          <a:prstGeom prst="rect">
            <a:avLst/>
          </a:prstGeom>
          <a:solidFill>
            <a:srgbClr val="FFFFFF">
              <a:alpha val="53730"/>
            </a:srgbClr>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600"/>
              </a:spcAft>
              <a:buNone/>
            </a:pPr>
            <a:r>
              <a:rPr lang="en" sz="1600" i="1" dirty="0">
                <a:solidFill>
                  <a:schemeClr val="dk1"/>
                </a:solidFill>
                <a:latin typeface="Arial" panose="020B0604020202020204" pitchFamily="34" charset="0"/>
                <a:ea typeface="Times New Roman"/>
                <a:cs typeface="Arial" panose="020B0604020202020204" pitchFamily="34" charset="0"/>
                <a:sym typeface="Times New Roman"/>
              </a:rPr>
              <a:t>Collaboration</a:t>
            </a:r>
            <a:r>
              <a:rPr lang="en" sz="1600" dirty="0">
                <a:solidFill>
                  <a:schemeClr val="dk1"/>
                </a:solidFill>
                <a:latin typeface="Arial" panose="020B0604020202020204" pitchFamily="34" charset="0"/>
                <a:ea typeface="Times New Roman"/>
                <a:cs typeface="Arial" panose="020B0604020202020204" pitchFamily="34" charset="0"/>
                <a:sym typeface="Times New Roman"/>
              </a:rPr>
              <a:t> is the cornerstone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of </a:t>
            </a:r>
            <a:r>
              <a:rPr lang="en" sz="1600" dirty="0">
                <a:solidFill>
                  <a:schemeClr val="dk1"/>
                </a:solidFill>
                <a:latin typeface="Arial" panose="020B0604020202020204" pitchFamily="34" charset="0"/>
                <a:ea typeface="Times New Roman"/>
                <a:cs typeface="Arial" panose="020B0604020202020204" pitchFamily="34" charset="0"/>
                <a:sym typeface="Times New Roman"/>
              </a:rPr>
              <a:t>effective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TB governance</a:t>
            </a:r>
            <a:r>
              <a:rPr lang="en" sz="1600" dirty="0">
                <a:solidFill>
                  <a:schemeClr val="dk1"/>
                </a:solidFill>
                <a:latin typeface="Arial" panose="020B0604020202020204" pitchFamily="34" charset="0"/>
                <a:ea typeface="Times New Roman"/>
                <a:cs typeface="Arial" panose="020B0604020202020204" pitchFamily="34" charset="0"/>
                <a:sym typeface="Times New Roman"/>
              </a:rPr>
              <a:t>. This requires engagement of stakeholders such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as communities, rightsholders</a:t>
            </a:r>
            <a:r>
              <a:rPr lang="en" sz="1600" dirty="0">
                <a:solidFill>
                  <a:schemeClr val="dk1"/>
                </a:solidFill>
                <a:latin typeface="Arial" panose="020B0604020202020204" pitchFamily="34" charset="0"/>
                <a:ea typeface="Times New Roman"/>
                <a:cs typeface="Arial" panose="020B0604020202020204" pitchFamily="34" charset="0"/>
                <a:sym typeface="Times New Roman"/>
              </a:rPr>
              <a:t>,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the private </a:t>
            </a:r>
            <a:r>
              <a:rPr lang="en" sz="1600" dirty="0">
                <a:solidFill>
                  <a:schemeClr val="dk1"/>
                </a:solidFill>
                <a:latin typeface="Arial" panose="020B0604020202020204" pitchFamily="34" charset="0"/>
                <a:ea typeface="Times New Roman"/>
                <a:cs typeface="Arial" panose="020B0604020202020204" pitchFamily="34" charset="0"/>
                <a:sym typeface="Times New Roman"/>
              </a:rPr>
              <a:t>sector, experts and governments from all countries involved in a </a:t>
            </a:r>
            <a:r>
              <a:rPr lang="hr-HR" sz="1600" dirty="0" smtClean="0">
                <a:solidFill>
                  <a:schemeClr val="dk1"/>
                </a:solidFill>
                <a:latin typeface="Arial" panose="020B0604020202020204" pitchFamily="34" charset="0"/>
                <a:ea typeface="Times New Roman"/>
                <a:cs typeface="Arial" panose="020B0604020202020204" pitchFamily="34" charset="0"/>
                <a:sym typeface="Times New Roman"/>
              </a:rPr>
              <a:t>T</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ransboundary </a:t>
            </a:r>
            <a:r>
              <a:rPr lang="hr-HR" sz="1600" dirty="0" smtClean="0">
                <a:solidFill>
                  <a:schemeClr val="dk1"/>
                </a:solidFill>
                <a:latin typeface="Arial" panose="020B0604020202020204" pitchFamily="34" charset="0"/>
                <a:ea typeface="Times New Roman"/>
                <a:cs typeface="Arial" panose="020B0604020202020204" pitchFamily="34" charset="0"/>
                <a:sym typeface="Times New Roman"/>
              </a:rPr>
              <a:t>C</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onservation </a:t>
            </a:r>
            <a:r>
              <a:rPr lang="hr-HR" sz="1600" dirty="0">
                <a:solidFill>
                  <a:schemeClr val="dk1"/>
                </a:solidFill>
                <a:latin typeface="Arial" panose="020B0604020202020204" pitchFamily="34" charset="0"/>
                <a:ea typeface="Times New Roman"/>
                <a:cs typeface="Arial" panose="020B0604020202020204" pitchFamily="34" charset="0"/>
                <a:sym typeface="Times New Roman"/>
              </a:rPr>
              <a:t>A</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rea.</a:t>
            </a:r>
          </a:p>
          <a:p>
            <a:pPr marL="0" lvl="0" indent="0" rtl="0">
              <a:lnSpc>
                <a:spcPct val="115000"/>
              </a:lnSpc>
              <a:spcBef>
                <a:spcPts val="0"/>
              </a:spcBef>
              <a:spcAft>
                <a:spcPts val="600"/>
              </a:spcAft>
              <a:buNone/>
            </a:pPr>
            <a:r>
              <a:rPr lang="en" sz="1600" i="1" dirty="0" smtClean="0">
                <a:solidFill>
                  <a:schemeClr val="dk1"/>
                </a:solidFill>
                <a:latin typeface="Arial" panose="020B0604020202020204" pitchFamily="34" charset="0"/>
                <a:ea typeface="Times New Roman"/>
                <a:cs typeface="Arial" panose="020B0604020202020204" pitchFamily="34" charset="0"/>
                <a:sym typeface="Times New Roman"/>
              </a:rPr>
              <a:t>Key: various interests should not only be consulted but enabled to engage directly in decision-making</a:t>
            </a:r>
            <a:endParaRPr sz="1600" i="1"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205" name="Google Shape;205;p33"/>
          <p:cNvSpPr txBox="1"/>
          <p:nvPr/>
        </p:nvSpPr>
        <p:spPr>
          <a:xfrm>
            <a:off x="3079376" y="3174124"/>
            <a:ext cx="5869599" cy="1006950"/>
          </a:xfrm>
          <a:prstGeom prst="rect">
            <a:avLst/>
          </a:prstGeom>
          <a:solidFill>
            <a:srgbClr val="FFFFFF">
              <a:alpha val="53730"/>
            </a:srgbClr>
          </a:solidFill>
          <a:ln>
            <a:noFill/>
          </a:ln>
        </p:spPr>
        <p:txBody>
          <a:bodyPr spcFirstLastPara="1" wrap="square" lIns="91425" tIns="91425" rIns="91425" bIns="91425" anchor="ctr" anchorCtr="0">
            <a:noAutofit/>
          </a:bodyPr>
          <a:lstStyle/>
          <a:p>
            <a:pPr marL="0" lvl="0" indent="0" rtl="0">
              <a:lnSpc>
                <a:spcPct val="115000"/>
              </a:lnSpc>
              <a:spcBef>
                <a:spcPts val="0"/>
              </a:spcBef>
              <a:buNone/>
            </a:pP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TB governance is increasingly “</a:t>
            </a:r>
            <a:r>
              <a:rPr lang="en" sz="1600" i="1" dirty="0" smtClean="0">
                <a:solidFill>
                  <a:schemeClr val="dk1"/>
                </a:solidFill>
                <a:latin typeface="Arial" panose="020B0604020202020204" pitchFamily="34" charset="0"/>
                <a:ea typeface="Times New Roman"/>
                <a:cs typeface="Arial" panose="020B0604020202020204" pitchFamily="34" charset="0"/>
                <a:sym typeface="Times New Roman"/>
              </a:rPr>
              <a:t>nested</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 it includes </a:t>
            </a:r>
            <a:r>
              <a:rPr lang="en" sz="1600" dirty="0">
                <a:solidFill>
                  <a:schemeClr val="dk1"/>
                </a:solidFill>
                <a:latin typeface="Arial" panose="020B0604020202020204" pitchFamily="34" charset="0"/>
                <a:ea typeface="Times New Roman"/>
                <a:cs typeface="Arial" panose="020B0604020202020204" pitchFamily="34" charset="0"/>
                <a:sym typeface="Times New Roman"/>
              </a:rPr>
              <a:t>independent but linked systems of governance at various levels of social organization. </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206" name="Google Shape;206;p33"/>
          <p:cNvSpPr txBox="1"/>
          <p:nvPr/>
        </p:nvSpPr>
        <p:spPr>
          <a:xfrm>
            <a:off x="3079376" y="4235669"/>
            <a:ext cx="5869599" cy="755430"/>
          </a:xfrm>
          <a:prstGeom prst="rect">
            <a:avLst/>
          </a:prstGeom>
          <a:solidFill>
            <a:srgbClr val="FFFFFF">
              <a:alpha val="53730"/>
            </a:srgbClr>
          </a:solidFill>
          <a:ln>
            <a:noFill/>
          </a:ln>
        </p:spPr>
        <p:txBody>
          <a:bodyPr spcFirstLastPara="1" wrap="square" lIns="91425" tIns="91425" rIns="91425" bIns="91425" anchor="ctr" anchorCtr="0">
            <a:noAutofit/>
          </a:bodyPr>
          <a:lstStyle/>
          <a:p>
            <a:pPr marL="0" lvl="0" indent="0" rtl="0">
              <a:lnSpc>
                <a:spcPct val="115000"/>
              </a:lnSpc>
              <a:spcBef>
                <a:spcPts val="0"/>
              </a:spcBef>
              <a:buNone/>
            </a:pP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TB governance is </a:t>
            </a:r>
            <a:r>
              <a:rPr lang="en" sz="1600" i="1" dirty="0" smtClean="0">
                <a:solidFill>
                  <a:schemeClr val="dk1"/>
                </a:solidFill>
                <a:latin typeface="Arial" panose="020B0604020202020204" pitchFamily="34" charset="0"/>
                <a:ea typeface="Times New Roman"/>
                <a:cs typeface="Arial" panose="020B0604020202020204" pitchFamily="34" charset="0"/>
                <a:sym typeface="Times New Roman"/>
              </a:rPr>
              <a:t>adaptive</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 that is </a:t>
            </a:r>
            <a:r>
              <a:rPr lang="en" sz="1600" dirty="0">
                <a:solidFill>
                  <a:schemeClr val="dk1"/>
                </a:solidFill>
                <a:latin typeface="Arial" panose="020B0604020202020204" pitchFamily="34" charset="0"/>
                <a:ea typeface="Times New Roman"/>
                <a:cs typeface="Arial" panose="020B0604020202020204" pitchFamily="34" charset="0"/>
                <a:sym typeface="Times New Roman"/>
              </a:rPr>
              <a:t>flexible enough to respond to social,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economic </a:t>
            </a:r>
            <a:r>
              <a:rPr lang="en" sz="1600" dirty="0">
                <a:solidFill>
                  <a:schemeClr val="dk1"/>
                </a:solidFill>
                <a:latin typeface="Arial" panose="020B0604020202020204" pitchFamily="34" charset="0"/>
                <a:ea typeface="Times New Roman"/>
                <a:cs typeface="Arial" panose="020B0604020202020204" pitchFamily="34" charset="0"/>
                <a:sym typeface="Times New Roman"/>
              </a:rPr>
              <a:t>and environmental variables.  </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pic>
        <p:nvPicPr>
          <p:cNvPr id="11" name="Google Shape;266;p38"/>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215023" y="3174123"/>
            <a:ext cx="2631454" cy="1754311"/>
          </a:xfrm>
          <a:prstGeom prst="rect">
            <a:avLst/>
          </a:prstGeom>
          <a:noFill/>
          <a:ln>
            <a:noFill/>
          </a:ln>
        </p:spPr>
      </p:pic>
      <p:sp>
        <p:nvSpPr>
          <p:cNvPr id="2" name="Title 1"/>
          <p:cNvSpPr>
            <a:spLocks noGrp="1"/>
          </p:cNvSpPr>
          <p:nvPr>
            <p:ph type="title"/>
          </p:nvPr>
        </p:nvSpPr>
        <p:spPr>
          <a:xfrm>
            <a:off x="1097280" y="172681"/>
            <a:ext cx="8046720" cy="830997"/>
          </a:xfrm>
        </p:spPr>
        <p:txBody>
          <a:bodyPr/>
          <a:lstStyle/>
          <a:p>
            <a:r>
              <a:rPr lang="en-GB" dirty="0" smtClean="0"/>
              <a:t>Implementing Transboundary Conservation Governance in Practice</a:t>
            </a:r>
            <a:endParaRPr lang="en-GB"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023" y="1116106"/>
            <a:ext cx="2631454" cy="166929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10"/>
        <p:cNvGrpSpPr/>
        <p:nvPr/>
      </p:nvGrpSpPr>
      <p:grpSpPr>
        <a:xfrm>
          <a:off x="0" y="0"/>
          <a:ext cx="0" cy="0"/>
          <a:chOff x="0" y="0"/>
          <a:chExt cx="0" cy="0"/>
        </a:xfrm>
      </p:grpSpPr>
      <p:sp>
        <p:nvSpPr>
          <p:cNvPr id="215" name="Google Shape;215;p34"/>
          <p:cNvSpPr txBox="1"/>
          <p:nvPr/>
        </p:nvSpPr>
        <p:spPr>
          <a:xfrm>
            <a:off x="194775" y="1801906"/>
            <a:ext cx="4108284" cy="2937286"/>
          </a:xfrm>
          <a:prstGeom prst="rect">
            <a:avLst/>
          </a:prstGeom>
          <a:solidFill>
            <a:srgbClr val="C7B8EE">
              <a:alpha val="7614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274320" indent="-274320">
              <a:spcAft>
                <a:spcPts val="600"/>
              </a:spcAft>
              <a:buClr>
                <a:schemeClr val="dk1"/>
              </a:buClr>
              <a:buSzPts val="1400"/>
              <a:buChar char="●"/>
              <a:defRPr sz="1800">
                <a:solidFill>
                  <a:schemeClr val="dk1"/>
                </a:solidFill>
                <a:latin typeface="+mn-lt"/>
                <a:ea typeface="Times New Roman"/>
                <a:cs typeface="Arial" panose="020B0604020202020204" pitchFamily="34" charset="0"/>
              </a:defRPr>
            </a:lvl1pPr>
          </a:lstStyle>
          <a:p>
            <a:r>
              <a:rPr lang="en" dirty="0">
                <a:sym typeface="Times New Roman"/>
              </a:rPr>
              <a:t>Address common elements of good governance</a:t>
            </a:r>
            <a:endParaRPr dirty="0">
              <a:sym typeface="Times New Roman"/>
            </a:endParaRPr>
          </a:p>
          <a:p>
            <a:r>
              <a:rPr lang="en" dirty="0">
                <a:sym typeface="Times New Roman"/>
              </a:rPr>
              <a:t>Let function dictate structure </a:t>
            </a:r>
            <a:endParaRPr dirty="0">
              <a:sym typeface="Times New Roman"/>
            </a:endParaRPr>
          </a:p>
          <a:p>
            <a:r>
              <a:rPr lang="en" dirty="0">
                <a:sym typeface="Times New Roman"/>
              </a:rPr>
              <a:t>Promote flexibility and adaptability</a:t>
            </a:r>
            <a:endParaRPr dirty="0">
              <a:sym typeface="Times New Roman"/>
            </a:endParaRPr>
          </a:p>
          <a:p>
            <a:r>
              <a:rPr lang="en" dirty="0">
                <a:sym typeface="Times New Roman"/>
              </a:rPr>
              <a:t>Design mechanisms for accountability</a:t>
            </a:r>
            <a:endParaRPr dirty="0">
              <a:sym typeface="Times New Roman"/>
            </a:endParaRPr>
          </a:p>
          <a:p>
            <a:r>
              <a:rPr lang="en" dirty="0">
                <a:sym typeface="Times New Roman"/>
              </a:rPr>
              <a:t>Govern at the scale of the problem</a:t>
            </a:r>
            <a:endParaRPr dirty="0">
              <a:sym typeface="Times New Roman"/>
            </a:endParaRPr>
          </a:p>
          <a:p>
            <a:r>
              <a:rPr lang="en" dirty="0" smtClean="0">
                <a:sym typeface="Times New Roman"/>
              </a:rPr>
              <a:t>Weigh costs and benefits</a:t>
            </a:r>
            <a:endParaRPr dirty="0">
              <a:sym typeface="Times New Roman"/>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9945" y="1515704"/>
            <a:ext cx="4385479" cy="2921825"/>
          </a:xfrm>
          <a:prstGeom prst="rect">
            <a:avLst/>
          </a:prstGeom>
        </p:spPr>
      </p:pic>
      <p:sp>
        <p:nvSpPr>
          <p:cNvPr id="7" name="Google Shape;155;p29"/>
          <p:cNvSpPr txBox="1"/>
          <p:nvPr/>
        </p:nvSpPr>
        <p:spPr>
          <a:xfrm>
            <a:off x="175949" y="1125306"/>
            <a:ext cx="4127109"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lnSpc>
                <a:spcPct val="90000"/>
              </a:lnSpc>
              <a:spcBef>
                <a:spcPts val="640"/>
              </a:spcBef>
              <a:buNone/>
              <a:defRPr sz="2000" b="1">
                <a:latin typeface="Arial" panose="020B0604020202020204" pitchFamily="34" charset="0"/>
                <a:ea typeface="Times New Roman"/>
                <a:cs typeface="Arial" panose="020B0604020202020204" pitchFamily="34" charset="0"/>
              </a:defRPr>
            </a:lvl1pPr>
          </a:lstStyle>
          <a:p>
            <a:r>
              <a:rPr lang="en-GB" dirty="0">
                <a:sym typeface="Times New Roman"/>
              </a:rPr>
              <a:t>Best Practice Suggestions</a:t>
            </a:r>
          </a:p>
          <a:p>
            <a:endParaRPr dirty="0">
              <a:sym typeface="Calibri"/>
            </a:endParaRPr>
          </a:p>
        </p:txBody>
      </p:sp>
      <p:sp>
        <p:nvSpPr>
          <p:cNvPr id="3" name="Title 2"/>
          <p:cNvSpPr>
            <a:spLocks noGrp="1"/>
          </p:cNvSpPr>
          <p:nvPr>
            <p:ph type="title"/>
          </p:nvPr>
        </p:nvSpPr>
        <p:spPr>
          <a:xfrm>
            <a:off x="1097280" y="172681"/>
            <a:ext cx="8046720" cy="830997"/>
          </a:xfrm>
        </p:spPr>
        <p:txBody>
          <a:bodyPr/>
          <a:lstStyle/>
          <a:p>
            <a:r>
              <a:rPr lang="en-GB" dirty="0" smtClean="0"/>
              <a:t>Implementing Transboundary Conservation Governance in Practice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12" name="Rectangle 11"/>
          <p:cNvSpPr/>
          <p:nvPr/>
        </p:nvSpPr>
        <p:spPr>
          <a:xfrm>
            <a:off x="522218" y="999901"/>
            <a:ext cx="8369605" cy="731520"/>
          </a:xfrm>
          <a:prstGeom prst="rect">
            <a:avLst/>
          </a:prstGeom>
          <a:solidFill>
            <a:srgbClr val="C0B2E5">
              <a:alpha val="80000"/>
            </a:srgbClr>
          </a:solidFill>
          <a:ln w="28575" cap="flat" cmpd="sng">
            <a:solidFill>
              <a:srgbClr val="75679D"/>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dk1"/>
                </a:solidFill>
                <a:latin typeface="Arial" panose="020B0604020202020204" pitchFamily="34" charset="0"/>
                <a:ea typeface="Times New Roman"/>
                <a:cs typeface="Arial" panose="020B0604020202020204" pitchFamily="34" charset="0"/>
              </a:rPr>
              <a:t>Assess the enabling environment </a:t>
            </a:r>
            <a:r>
              <a:rPr lang="en-GB" sz="1800" dirty="0">
                <a:solidFill>
                  <a:schemeClr val="dk1"/>
                </a:solidFill>
                <a:latin typeface="Arial" panose="020B0604020202020204" pitchFamily="34" charset="0"/>
                <a:ea typeface="Times New Roman"/>
                <a:cs typeface="Arial" panose="020B0604020202020204" pitchFamily="34" charset="0"/>
              </a:rPr>
              <a:t>to pursue transboundary conservation </a:t>
            </a:r>
          </a:p>
        </p:txBody>
      </p:sp>
      <p:sp>
        <p:nvSpPr>
          <p:cNvPr id="13" name="Rectangle 12"/>
          <p:cNvSpPr/>
          <p:nvPr/>
        </p:nvSpPr>
        <p:spPr>
          <a:xfrm>
            <a:off x="522218" y="1807945"/>
            <a:ext cx="8369605" cy="731520"/>
          </a:xfrm>
          <a:prstGeom prst="rect">
            <a:avLst/>
          </a:prstGeom>
          <a:solidFill>
            <a:srgbClr val="C0B2E5">
              <a:alpha val="80000"/>
            </a:srgbClr>
          </a:solidFill>
          <a:ln w="28575" cap="flat" cmpd="sng">
            <a:solidFill>
              <a:srgbClr val="75679D"/>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dk1"/>
                </a:solidFill>
                <a:latin typeface="Arial" panose="020B0604020202020204" pitchFamily="34" charset="0"/>
                <a:ea typeface="Times New Roman"/>
                <a:cs typeface="Arial" panose="020B0604020202020204" pitchFamily="34" charset="0"/>
              </a:rPr>
              <a:t>Define the transboundary context and relationships </a:t>
            </a:r>
            <a:r>
              <a:rPr lang="en-GB" sz="1800" dirty="0">
                <a:solidFill>
                  <a:schemeClr val="dk1"/>
                </a:solidFill>
                <a:latin typeface="Arial" panose="020B0604020202020204" pitchFamily="34" charset="0"/>
                <a:ea typeface="Times New Roman"/>
                <a:cs typeface="Arial" panose="020B0604020202020204" pitchFamily="34" charset="0"/>
              </a:rPr>
              <a:t>affecting the achievement of the conservation targets and the resulting geographic extent </a:t>
            </a:r>
          </a:p>
        </p:txBody>
      </p:sp>
      <p:sp>
        <p:nvSpPr>
          <p:cNvPr id="14" name="Rectangle 13"/>
          <p:cNvSpPr/>
          <p:nvPr/>
        </p:nvSpPr>
        <p:spPr>
          <a:xfrm>
            <a:off x="522218" y="2615989"/>
            <a:ext cx="8369605" cy="731520"/>
          </a:xfrm>
          <a:prstGeom prst="rect">
            <a:avLst/>
          </a:prstGeom>
          <a:solidFill>
            <a:srgbClr val="C0B2E5">
              <a:alpha val="80000"/>
            </a:srgbClr>
          </a:solidFill>
          <a:ln w="28575" cap="flat" cmpd="sng">
            <a:solidFill>
              <a:srgbClr val="75679D"/>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dk1"/>
                </a:solidFill>
                <a:latin typeface="Arial" panose="020B0604020202020204" pitchFamily="34" charset="0"/>
                <a:ea typeface="Times New Roman"/>
                <a:cs typeface="Arial" panose="020B0604020202020204" pitchFamily="34" charset="0"/>
              </a:rPr>
              <a:t>Identify and involve stakeholders, </a:t>
            </a:r>
            <a:r>
              <a:rPr lang="en-GB" sz="1800" dirty="0">
                <a:solidFill>
                  <a:schemeClr val="dk1"/>
                </a:solidFill>
                <a:latin typeface="Arial" panose="020B0604020202020204" pitchFamily="34" charset="0"/>
                <a:ea typeface="Times New Roman"/>
                <a:cs typeface="Arial" panose="020B0604020202020204" pitchFamily="34" charset="0"/>
              </a:rPr>
              <a:t>obtain support of decision makers and ensure political will and buy-in</a:t>
            </a:r>
          </a:p>
        </p:txBody>
      </p:sp>
      <p:sp>
        <p:nvSpPr>
          <p:cNvPr id="15" name="Rectangle 14"/>
          <p:cNvSpPr/>
          <p:nvPr/>
        </p:nvSpPr>
        <p:spPr>
          <a:xfrm>
            <a:off x="522218" y="3424033"/>
            <a:ext cx="8369605" cy="731520"/>
          </a:xfrm>
          <a:prstGeom prst="rect">
            <a:avLst/>
          </a:prstGeom>
          <a:solidFill>
            <a:srgbClr val="C0B2E5">
              <a:alpha val="80000"/>
            </a:srgbClr>
          </a:solidFill>
          <a:ln w="28575" cap="flat" cmpd="sng">
            <a:solidFill>
              <a:srgbClr val="75679D"/>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smtClean="0">
                <a:solidFill>
                  <a:schemeClr val="dk1"/>
                </a:solidFill>
                <a:latin typeface="Arial" panose="020B0604020202020204" pitchFamily="34" charset="0"/>
                <a:ea typeface="Times New Roman"/>
                <a:cs typeface="Arial" panose="020B0604020202020204" pitchFamily="34" charset="0"/>
              </a:rPr>
              <a:t>Agree on </a:t>
            </a:r>
            <a:r>
              <a:rPr lang="en-GB" sz="1800" b="1" dirty="0" smtClean="0">
                <a:solidFill>
                  <a:schemeClr val="dk1"/>
                </a:solidFill>
                <a:latin typeface="Arial" panose="020B0604020202020204" pitchFamily="34" charset="0"/>
                <a:ea typeface="Times New Roman"/>
                <a:cs typeface="Arial" panose="020B0604020202020204" pitchFamily="34" charset="0"/>
              </a:rPr>
              <a:t>common values and joint vision</a:t>
            </a:r>
            <a:endParaRPr lang="en-GB" sz="1800" b="1" dirty="0">
              <a:solidFill>
                <a:schemeClr val="dk1"/>
              </a:solidFill>
              <a:latin typeface="Arial" panose="020B0604020202020204" pitchFamily="34" charset="0"/>
              <a:ea typeface="Times New Roman"/>
              <a:cs typeface="Arial" panose="020B0604020202020204" pitchFamily="34" charset="0"/>
            </a:endParaRPr>
          </a:p>
        </p:txBody>
      </p:sp>
      <p:sp>
        <p:nvSpPr>
          <p:cNvPr id="16" name="Rectangle 15"/>
          <p:cNvSpPr/>
          <p:nvPr/>
        </p:nvSpPr>
        <p:spPr>
          <a:xfrm>
            <a:off x="522218" y="4232079"/>
            <a:ext cx="8369605" cy="731520"/>
          </a:xfrm>
          <a:prstGeom prst="rect">
            <a:avLst/>
          </a:prstGeom>
          <a:solidFill>
            <a:srgbClr val="C0B2E5">
              <a:alpha val="80000"/>
            </a:srgbClr>
          </a:solidFill>
          <a:ln w="28575" cap="flat" cmpd="sng">
            <a:solidFill>
              <a:srgbClr val="75679D"/>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a:solidFill>
                  <a:schemeClr val="dk1"/>
                </a:solidFill>
                <a:latin typeface="Arial" panose="020B0604020202020204" pitchFamily="34" charset="0"/>
                <a:ea typeface="Times New Roman"/>
                <a:cs typeface="Arial" panose="020B0604020202020204" pitchFamily="34" charset="0"/>
              </a:rPr>
              <a:t>Determine</a:t>
            </a:r>
            <a:r>
              <a:rPr lang="en-GB" sz="1800" b="1" dirty="0">
                <a:solidFill>
                  <a:schemeClr val="dk1"/>
                </a:solidFill>
                <a:latin typeface="Arial" panose="020B0604020202020204" pitchFamily="34" charset="0"/>
                <a:ea typeface="Times New Roman"/>
                <a:cs typeface="Arial" panose="020B0604020202020204" pitchFamily="34" charset="0"/>
              </a:rPr>
              <a:t> common transboundary management objectives </a:t>
            </a:r>
            <a:r>
              <a:rPr lang="en-GB" sz="1800" dirty="0">
                <a:solidFill>
                  <a:schemeClr val="dk1"/>
                </a:solidFill>
                <a:latin typeface="Arial" panose="020B0604020202020204" pitchFamily="34" charset="0"/>
                <a:ea typeface="Times New Roman"/>
                <a:cs typeface="Arial" panose="020B0604020202020204" pitchFamily="34" charset="0"/>
              </a:rPr>
              <a:t>and develop cooperative agreements</a:t>
            </a:r>
          </a:p>
        </p:txBody>
      </p:sp>
      <p:sp>
        <p:nvSpPr>
          <p:cNvPr id="3" name="Title 2"/>
          <p:cNvSpPr>
            <a:spLocks noGrp="1"/>
          </p:cNvSpPr>
          <p:nvPr>
            <p:ph type="title"/>
          </p:nvPr>
        </p:nvSpPr>
        <p:spPr>
          <a:xfrm>
            <a:off x="1136191" y="126712"/>
            <a:ext cx="8046720" cy="461665"/>
          </a:xfrm>
        </p:spPr>
        <p:txBody>
          <a:bodyPr/>
          <a:lstStyle/>
          <a:p>
            <a:pPr lvl="0"/>
            <a:r>
              <a:rPr lang="en-US" sz="2400" dirty="0" smtClean="0">
                <a:sym typeface="Times New Roman"/>
              </a:rPr>
              <a:t>Factors of Success</a:t>
            </a:r>
            <a:endParaRPr lang="en-US" sz="2400" dirty="0">
              <a:sym typeface="Calibri"/>
            </a:endParaRPr>
          </a:p>
        </p:txBody>
      </p:sp>
    </p:spTree>
    <p:extLst>
      <p:ext uri="{BB962C8B-B14F-4D97-AF65-F5344CB8AC3E}">
        <p14:creationId xmlns:p14="http://schemas.microsoft.com/office/powerpoint/2010/main" val="2176565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5" name="Title 4"/>
          <p:cNvSpPr>
            <a:spLocks noGrp="1"/>
          </p:cNvSpPr>
          <p:nvPr>
            <p:ph type="title"/>
          </p:nvPr>
        </p:nvSpPr>
        <p:spPr>
          <a:xfrm>
            <a:off x="1097280" y="126712"/>
            <a:ext cx="8046720" cy="461665"/>
          </a:xfrm>
        </p:spPr>
        <p:txBody>
          <a:bodyPr/>
          <a:lstStyle/>
          <a:p>
            <a:r>
              <a:rPr lang="en-US" sz="2400" dirty="0" smtClean="0"/>
              <a:t>Discussion</a:t>
            </a:r>
            <a:endParaRPr lang="en-GB" sz="2400" dirty="0"/>
          </a:p>
        </p:txBody>
      </p:sp>
      <p:sp>
        <p:nvSpPr>
          <p:cNvPr id="3" name="Text Placeholder 2"/>
          <p:cNvSpPr>
            <a:spLocks noGrp="1"/>
          </p:cNvSpPr>
          <p:nvPr>
            <p:ph type="body" sz="quarter" idx="10"/>
          </p:nvPr>
        </p:nvSpPr>
        <p:spPr/>
        <p:txBody>
          <a:bodyPr/>
          <a:lstStyle/>
          <a:p>
            <a:pPr lvl="0"/>
            <a:r>
              <a:rPr lang="en-US" smtClean="0">
                <a:sym typeface="Times New Roman"/>
              </a:rPr>
              <a:t>What is your experience with protected area governance? </a:t>
            </a:r>
            <a:endParaRPr lang="hr-HR" smtClean="0">
              <a:sym typeface="Times New Roman"/>
            </a:endParaRPr>
          </a:p>
          <a:p>
            <a:pPr lvl="0"/>
            <a:r>
              <a:rPr lang="en-US" smtClean="0">
                <a:sym typeface="Times New Roman"/>
              </a:rPr>
              <a:t>What is different in TBCAs?</a:t>
            </a:r>
          </a:p>
          <a:p>
            <a:pPr lvl="1"/>
            <a:r>
              <a:rPr lang="en-US" smtClean="0">
                <a:sym typeface="Times New Roman"/>
              </a:rPr>
              <a:t>…</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Transboundary Conservation Areas</a:t>
            </a:r>
            <a:endParaRPr lang="en-GB" dirty="0"/>
          </a:p>
        </p:txBody>
      </p:sp>
      <p:sp>
        <p:nvSpPr>
          <p:cNvPr id="3" name="Subtitle 2"/>
          <p:cNvSpPr>
            <a:spLocks noGrp="1"/>
          </p:cNvSpPr>
          <p:nvPr>
            <p:ph type="subTitle" idx="1"/>
          </p:nvPr>
        </p:nvSpPr>
        <p:spPr/>
        <p:txBody>
          <a:bodyPr/>
          <a:lstStyle/>
          <a:p>
            <a:r>
              <a:rPr lang="en-US" smtClean="0"/>
              <a:t>End of Lesson 4</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6"/>
          <p:cNvSpPr txBox="1"/>
          <p:nvPr/>
        </p:nvSpPr>
        <p:spPr>
          <a:xfrm>
            <a:off x="583050" y="2540775"/>
            <a:ext cx="7977900"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smtClean="0">
                <a:latin typeface="Arial" panose="020B0604020202020204" pitchFamily="34" charset="0"/>
                <a:ea typeface="Times New Roman"/>
                <a:cs typeface="Arial" panose="020B0604020202020204" pitchFamily="34" charset="0"/>
                <a:sym typeface="Times New Roman"/>
              </a:rPr>
              <a:t>Governance definition and concepts </a:t>
            </a:r>
            <a:endParaRPr sz="2000" dirty="0">
              <a:solidFill>
                <a:srgbClr val="FFFFFF"/>
              </a:solidFill>
              <a:latin typeface="Calibri"/>
              <a:ea typeface="Calibri"/>
              <a:cs typeface="Calibri"/>
              <a:sym typeface="Calibri"/>
            </a:endParaRPr>
          </a:p>
        </p:txBody>
      </p:sp>
      <p:sp>
        <p:nvSpPr>
          <p:cNvPr id="119" name="Google Shape;119;p26"/>
          <p:cNvSpPr/>
          <p:nvPr/>
        </p:nvSpPr>
        <p:spPr>
          <a:xfrm>
            <a:off x="583050" y="1694675"/>
            <a:ext cx="7977900" cy="770400"/>
          </a:xfrm>
          <a:prstGeom prst="round2SameRect">
            <a:avLst>
              <a:gd name="adj1" fmla="val 16667"/>
              <a:gd name="adj2" fmla="val 0"/>
            </a:avLst>
          </a:prstGeom>
          <a:solidFill>
            <a:srgbClr val="CBBCF2"/>
          </a:solidFill>
          <a:ln w="2857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400" b="1" dirty="0">
                <a:latin typeface="Arial" panose="020B0604020202020204" pitchFamily="34" charset="0"/>
                <a:ea typeface="Times New Roman"/>
                <a:cs typeface="Arial" panose="020B0604020202020204" pitchFamily="34" charset="0"/>
                <a:sym typeface="Times New Roman"/>
              </a:rPr>
              <a:t>Transboundary Conservation Governance</a:t>
            </a:r>
            <a:endParaRPr sz="2400" b="1" dirty="0"/>
          </a:p>
        </p:txBody>
      </p:sp>
      <p:sp>
        <p:nvSpPr>
          <p:cNvPr id="121" name="Google Shape;121;p26"/>
          <p:cNvSpPr txBox="1"/>
          <p:nvPr/>
        </p:nvSpPr>
        <p:spPr>
          <a:xfrm>
            <a:off x="583050" y="3163075"/>
            <a:ext cx="7977900"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smtClean="0">
                <a:latin typeface="Arial" panose="020B0604020202020204" pitchFamily="34" charset="0"/>
                <a:ea typeface="Times New Roman"/>
                <a:cs typeface="Arial" panose="020B0604020202020204" pitchFamily="34" charset="0"/>
                <a:sym typeface="Times New Roman"/>
              </a:rPr>
              <a:t>Characteristics </a:t>
            </a:r>
            <a:r>
              <a:rPr lang="en" sz="2000" dirty="0">
                <a:latin typeface="Arial" panose="020B0604020202020204" pitchFamily="34" charset="0"/>
                <a:ea typeface="Times New Roman"/>
                <a:cs typeface="Arial" panose="020B0604020202020204" pitchFamily="34" charset="0"/>
                <a:sym typeface="Times New Roman"/>
              </a:rPr>
              <a:t>of transboundary </a:t>
            </a:r>
            <a:r>
              <a:rPr lang="en" sz="2000" dirty="0" smtClean="0">
                <a:latin typeface="Arial" panose="020B0604020202020204" pitchFamily="34" charset="0"/>
                <a:ea typeface="Times New Roman"/>
                <a:cs typeface="Arial" panose="020B0604020202020204" pitchFamily="34" charset="0"/>
                <a:sym typeface="Times New Roman"/>
              </a:rPr>
              <a:t>conservation governance</a:t>
            </a:r>
            <a:endParaRPr sz="2000" dirty="0">
              <a:solidFill>
                <a:srgbClr val="FFFFFF"/>
              </a:solidFill>
              <a:latin typeface="Calibri"/>
              <a:ea typeface="Calibri"/>
              <a:cs typeface="Calibri"/>
              <a:sym typeface="Calibri"/>
            </a:endParaRPr>
          </a:p>
        </p:txBody>
      </p:sp>
      <p:sp>
        <p:nvSpPr>
          <p:cNvPr id="122" name="Google Shape;122;p26"/>
          <p:cNvSpPr txBox="1"/>
          <p:nvPr/>
        </p:nvSpPr>
        <p:spPr>
          <a:xfrm>
            <a:off x="583050" y="3785375"/>
            <a:ext cx="7977900"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smtClean="0">
                <a:latin typeface="Arial" panose="020B0604020202020204" pitchFamily="34" charset="0"/>
                <a:ea typeface="Times New Roman"/>
                <a:cs typeface="Arial" panose="020B0604020202020204" pitchFamily="34" charset="0"/>
                <a:sym typeface="Times New Roman"/>
              </a:rPr>
              <a:t>Formal and informal approaches in transboundary governance</a:t>
            </a:r>
            <a:endParaRPr sz="2000" dirty="0">
              <a:solidFill>
                <a:srgbClr val="FFFFFF"/>
              </a:solidFill>
              <a:latin typeface="Calibri"/>
              <a:ea typeface="Calibri"/>
              <a:cs typeface="Calibri"/>
              <a:sym typeface="Calibri"/>
            </a:endParaRPr>
          </a:p>
        </p:txBody>
      </p:sp>
      <p:sp>
        <p:nvSpPr>
          <p:cNvPr id="123" name="Google Shape;123;p26"/>
          <p:cNvSpPr txBox="1"/>
          <p:nvPr/>
        </p:nvSpPr>
        <p:spPr>
          <a:xfrm>
            <a:off x="583050" y="4407675"/>
            <a:ext cx="7977900" cy="546600"/>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000" dirty="0" smtClean="0">
                <a:latin typeface="Arial" panose="020B0604020202020204" pitchFamily="34" charset="0"/>
                <a:ea typeface="Times New Roman"/>
                <a:cs typeface="Arial" panose="020B0604020202020204" pitchFamily="34" charset="0"/>
                <a:sym typeface="Times New Roman"/>
              </a:rPr>
              <a:t>Implementing transboundary governance in practice</a:t>
            </a:r>
            <a:endParaRPr sz="2000" dirty="0">
              <a:solidFill>
                <a:srgbClr val="FFFFFF"/>
              </a:solidFill>
              <a:latin typeface="Calibri"/>
              <a:ea typeface="Calibri"/>
              <a:cs typeface="Calibri"/>
              <a:sym typeface="Calibri"/>
            </a:endParaRPr>
          </a:p>
        </p:txBody>
      </p:sp>
      <p:sp>
        <p:nvSpPr>
          <p:cNvPr id="2" name="Title 1"/>
          <p:cNvSpPr>
            <a:spLocks noGrp="1"/>
          </p:cNvSpPr>
          <p:nvPr>
            <p:ph type="title"/>
          </p:nvPr>
        </p:nvSpPr>
        <p:spPr>
          <a:xfrm>
            <a:off x="1136191" y="126712"/>
            <a:ext cx="8046720" cy="461665"/>
          </a:xfrm>
        </p:spPr>
        <p:txBody>
          <a:bodyPr/>
          <a:lstStyle/>
          <a:p>
            <a:r>
              <a:rPr lang="en-GB" sz="2400" dirty="0" smtClean="0"/>
              <a:t>Lesson Overview &amp; Goals</a:t>
            </a: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4" name="Google Shape;134;p27"/>
          <p:cNvPicPr preferRelativeResize="0"/>
          <p:nvPr/>
        </p:nvPicPr>
        <p:blipFill>
          <a:blip r:embed="rId3">
            <a:alphaModFix/>
          </a:blip>
          <a:stretch>
            <a:fillRect/>
          </a:stretch>
        </p:blipFill>
        <p:spPr>
          <a:xfrm>
            <a:off x="152400" y="914400"/>
            <a:ext cx="9525" cy="9525"/>
          </a:xfrm>
          <a:prstGeom prst="rect">
            <a:avLst/>
          </a:prstGeom>
          <a:noFill/>
          <a:ln>
            <a:noFill/>
          </a:ln>
        </p:spPr>
      </p:pic>
      <p:sp>
        <p:nvSpPr>
          <p:cNvPr id="5" name="Title 4"/>
          <p:cNvSpPr>
            <a:spLocks noGrp="1"/>
          </p:cNvSpPr>
          <p:nvPr>
            <p:ph type="title"/>
          </p:nvPr>
        </p:nvSpPr>
        <p:spPr>
          <a:xfrm>
            <a:off x="1097280" y="126712"/>
            <a:ext cx="8046720" cy="461665"/>
          </a:xfrm>
        </p:spPr>
        <p:txBody>
          <a:bodyPr/>
          <a:lstStyle/>
          <a:p>
            <a:r>
              <a:rPr lang="en-GB" sz="2400" dirty="0" smtClean="0"/>
              <a:t>Governance Definition and Concepts </a:t>
            </a:r>
            <a:endParaRPr lang="en-GB" sz="2400" dirty="0"/>
          </a:p>
        </p:txBody>
      </p:sp>
      <p:sp>
        <p:nvSpPr>
          <p:cNvPr id="3" name="Text Placeholder 2"/>
          <p:cNvSpPr>
            <a:spLocks noGrp="1"/>
          </p:cNvSpPr>
          <p:nvPr>
            <p:ph type="body" sz="quarter" idx="10"/>
          </p:nvPr>
        </p:nvSpPr>
        <p:spPr/>
        <p:txBody>
          <a:bodyPr/>
          <a:lstStyle/>
          <a:p>
            <a:r>
              <a:rPr lang="en-GB" dirty="0" smtClean="0"/>
              <a:t>What is governance? What does it involve?</a:t>
            </a:r>
          </a:p>
          <a:p>
            <a:pPr lvl="1"/>
            <a:r>
              <a:rPr lang="en-GB" dirty="0" smtClean="0"/>
              <a:t>…</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2" name="Google Shape;132;p27"/>
          <p:cNvSpPr txBox="1"/>
          <p:nvPr/>
        </p:nvSpPr>
        <p:spPr>
          <a:xfrm>
            <a:off x="305825" y="3053444"/>
            <a:ext cx="4232308" cy="1807100"/>
          </a:xfrm>
          <a:prstGeom prst="rect">
            <a:avLst/>
          </a:prstGeom>
          <a:solidFill>
            <a:srgbClr val="C0B2E5">
              <a:alpha val="76078"/>
            </a:srgbClr>
          </a:solidFill>
          <a:ln>
            <a:noFill/>
          </a:ln>
        </p:spPr>
        <p:txBody>
          <a:bodyPr spcFirstLastPara="1" wrap="square" lIns="91425" tIns="91425" rIns="91425" bIns="91425" anchor="ctr" anchorCtr="0">
            <a:noAutofit/>
          </a:bodyPr>
          <a:lstStyle/>
          <a:p>
            <a:pPr marL="457200" lvl="0" indent="-330200" rtl="0">
              <a:lnSpc>
                <a:spcPct val="115000"/>
              </a:lnSpc>
              <a:spcBef>
                <a:spcPts val="0"/>
              </a:spcBef>
              <a:spcAft>
                <a:spcPts val="0"/>
              </a:spcAft>
              <a:buClr>
                <a:schemeClr val="dk1"/>
              </a:buClr>
              <a:buSzPts val="1600"/>
              <a:buFont typeface="Times New Roman"/>
              <a:buChar char="●"/>
            </a:pPr>
            <a:r>
              <a:rPr lang="en-US" sz="1600" dirty="0" smtClean="0">
                <a:solidFill>
                  <a:schemeClr val="dk1"/>
                </a:solidFill>
                <a:latin typeface="Arial" panose="020B0604020202020204" pitchFamily="34" charset="0"/>
                <a:ea typeface="Times New Roman"/>
                <a:cs typeface="Arial" panose="020B0604020202020204" pitchFamily="34" charset="0"/>
                <a:sym typeface="Times New Roman"/>
              </a:rPr>
              <a:t>Who makes decisions?</a:t>
            </a:r>
          </a:p>
          <a:p>
            <a:pPr marL="457200" lvl="0" indent="-330200" rtl="0">
              <a:lnSpc>
                <a:spcPct val="115000"/>
              </a:lnSpc>
              <a:spcBef>
                <a:spcPts val="0"/>
              </a:spcBef>
              <a:spcAft>
                <a:spcPts val="0"/>
              </a:spcAft>
              <a:buClr>
                <a:schemeClr val="dk1"/>
              </a:buClr>
              <a:buSzPts val="1600"/>
              <a:buFont typeface="Times New Roman"/>
              <a:buChar char="●"/>
            </a:pPr>
            <a:r>
              <a:rPr lang="en-US" sz="1600" dirty="0" smtClean="0">
                <a:solidFill>
                  <a:schemeClr val="dk1"/>
                </a:solidFill>
                <a:latin typeface="Arial" panose="020B0604020202020204" pitchFamily="34" charset="0"/>
                <a:ea typeface="Times New Roman"/>
                <a:cs typeface="Arial" panose="020B0604020202020204" pitchFamily="34" charset="0"/>
                <a:sym typeface="Times New Roman"/>
              </a:rPr>
              <a:t>How are decisions made?</a:t>
            </a:r>
          </a:p>
          <a:p>
            <a:pPr marL="457200" lvl="0" indent="-330200" rtl="0">
              <a:lnSpc>
                <a:spcPct val="115000"/>
              </a:lnSpc>
              <a:spcBef>
                <a:spcPts val="0"/>
              </a:spcBef>
              <a:spcAft>
                <a:spcPts val="0"/>
              </a:spcAft>
              <a:buClr>
                <a:schemeClr val="dk1"/>
              </a:buClr>
              <a:buSzPts val="1600"/>
              <a:buFont typeface="Times New Roman"/>
              <a:buChar char="●"/>
            </a:pPr>
            <a:r>
              <a:rPr lang="en-US" sz="1600" dirty="0" smtClean="0">
                <a:solidFill>
                  <a:schemeClr val="dk1"/>
                </a:solidFill>
                <a:latin typeface="Arial" panose="020B0604020202020204" pitchFamily="34" charset="0"/>
                <a:ea typeface="Times New Roman"/>
                <a:cs typeface="Arial" panose="020B0604020202020204" pitchFamily="34" charset="0"/>
                <a:sym typeface="Times New Roman"/>
              </a:rPr>
              <a:t>How is authority held or shared?</a:t>
            </a:r>
          </a:p>
          <a:p>
            <a:pPr marL="457200" lvl="0" indent="-330200" rtl="0">
              <a:lnSpc>
                <a:spcPct val="115000"/>
              </a:lnSpc>
              <a:spcBef>
                <a:spcPts val="0"/>
              </a:spcBef>
              <a:spcAft>
                <a:spcPts val="0"/>
              </a:spcAft>
              <a:buClr>
                <a:schemeClr val="dk1"/>
              </a:buClr>
              <a:buSzPts val="1600"/>
              <a:buFont typeface="Times New Roman"/>
              <a:buChar char="●"/>
            </a:pPr>
            <a:r>
              <a:rPr lang="en-US" sz="1600" dirty="0" smtClean="0">
                <a:solidFill>
                  <a:schemeClr val="dk1"/>
                </a:solidFill>
                <a:latin typeface="Arial" panose="020B0604020202020204" pitchFamily="34" charset="0"/>
                <a:ea typeface="Times New Roman"/>
                <a:cs typeface="Arial" panose="020B0604020202020204" pitchFamily="34" charset="0"/>
                <a:sym typeface="Times New Roman"/>
              </a:rPr>
              <a:t>Who is accountable for decisions, and how?</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133" name="Google Shape;133;p27"/>
          <p:cNvSpPr/>
          <p:nvPr/>
        </p:nvSpPr>
        <p:spPr>
          <a:xfrm>
            <a:off x="305825" y="2370000"/>
            <a:ext cx="4232308" cy="546600"/>
          </a:xfrm>
          <a:prstGeom prst="round2SameRect">
            <a:avLst>
              <a:gd name="adj1" fmla="val 16667"/>
              <a:gd name="adj2" fmla="val 0"/>
            </a:avLst>
          </a:prstGeom>
          <a:solidFill>
            <a:srgbClr val="CBBCF2"/>
          </a:solidFill>
          <a:ln w="2857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dirty="0" smtClean="0">
                <a:latin typeface="Arial" panose="020B0604020202020204" pitchFamily="34" charset="0"/>
                <a:ea typeface="Times New Roman"/>
                <a:cs typeface="Arial" panose="020B0604020202020204" pitchFamily="34" charset="0"/>
                <a:sym typeface="Times New Roman"/>
              </a:rPr>
              <a:t>Understanding Governance</a:t>
            </a:r>
            <a:endParaRPr sz="2200" b="1" dirty="0"/>
          </a:p>
        </p:txBody>
      </p:sp>
      <p:pic>
        <p:nvPicPr>
          <p:cNvPr id="134" name="Google Shape;134;p27"/>
          <p:cNvPicPr preferRelativeResize="0"/>
          <p:nvPr/>
        </p:nvPicPr>
        <p:blipFill>
          <a:blip r:embed="rId3">
            <a:alphaModFix/>
          </a:blip>
          <a:stretch>
            <a:fillRect/>
          </a:stretch>
        </p:blipFill>
        <p:spPr>
          <a:xfrm>
            <a:off x="152400" y="914400"/>
            <a:ext cx="9525" cy="9525"/>
          </a:xfrm>
          <a:prstGeom prst="rect">
            <a:avLst/>
          </a:prstGeom>
          <a:noFill/>
          <a:ln>
            <a:noFill/>
          </a:ln>
        </p:spPr>
      </p:pic>
      <p:sp>
        <p:nvSpPr>
          <p:cNvPr id="135" name="Google Shape;135;p27"/>
          <p:cNvSpPr txBox="1"/>
          <p:nvPr/>
        </p:nvSpPr>
        <p:spPr>
          <a:xfrm>
            <a:off x="658907" y="923925"/>
            <a:ext cx="7826187" cy="1145700"/>
          </a:xfrm>
          <a:prstGeom prst="rect">
            <a:avLst/>
          </a:prstGeom>
          <a:solidFill>
            <a:srgbClr val="CCBDF3">
              <a:alpha val="80380"/>
            </a:srgbClr>
          </a:solidFill>
          <a:ln w="9525" cap="flat" cmpd="sng">
            <a:solidFill>
              <a:srgbClr val="75679D"/>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800" dirty="0">
                <a:solidFill>
                  <a:schemeClr val="dk1"/>
                </a:solidFill>
                <a:latin typeface="Arial" panose="020B0604020202020204" pitchFamily="34" charset="0"/>
                <a:ea typeface="Times New Roman"/>
                <a:cs typeface="Arial" panose="020B0604020202020204" pitchFamily="34" charset="0"/>
                <a:sym typeface="Times New Roman"/>
              </a:rPr>
              <a:t>“Governance is the interactions among structures, process and traditions that </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determine </a:t>
            </a:r>
            <a:r>
              <a:rPr lang="en" sz="1800" dirty="0">
                <a:solidFill>
                  <a:schemeClr val="dk1"/>
                </a:solidFill>
                <a:latin typeface="Arial" panose="020B0604020202020204" pitchFamily="34" charset="0"/>
                <a:ea typeface="Times New Roman"/>
                <a:cs typeface="Arial" panose="020B0604020202020204" pitchFamily="34" charset="0"/>
                <a:sym typeface="Times New Roman"/>
              </a:rPr>
              <a:t>how </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power </a:t>
            </a:r>
            <a:r>
              <a:rPr lang="en" sz="1800" dirty="0">
                <a:solidFill>
                  <a:schemeClr val="dk1"/>
                </a:solidFill>
                <a:latin typeface="Arial" panose="020B0604020202020204" pitchFamily="34" charset="0"/>
                <a:ea typeface="Times New Roman"/>
                <a:cs typeface="Arial" panose="020B0604020202020204" pitchFamily="34" charset="0"/>
                <a:sym typeface="Times New Roman"/>
              </a:rPr>
              <a:t>and responsibilities are exercised, how decisions are taken, and how citizens or </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other </a:t>
            </a:r>
            <a:r>
              <a:rPr lang="en" sz="1800" dirty="0">
                <a:solidFill>
                  <a:schemeClr val="dk1"/>
                </a:solidFill>
                <a:latin typeface="Arial" panose="020B0604020202020204" pitchFamily="34" charset="0"/>
                <a:ea typeface="Times New Roman"/>
                <a:cs typeface="Arial" panose="020B0604020202020204" pitchFamily="34" charset="0"/>
                <a:sym typeface="Times New Roman"/>
              </a:rPr>
              <a:t>stakeholders </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have their say.”</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12" name="Google Shape;133;p27"/>
          <p:cNvSpPr/>
          <p:nvPr/>
        </p:nvSpPr>
        <p:spPr>
          <a:xfrm>
            <a:off x="4724913" y="2370000"/>
            <a:ext cx="4232308" cy="546600"/>
          </a:xfrm>
          <a:prstGeom prst="round2SameRect">
            <a:avLst>
              <a:gd name="adj1" fmla="val 16667"/>
              <a:gd name="adj2" fmla="val 0"/>
            </a:avLst>
          </a:prstGeom>
          <a:solidFill>
            <a:srgbClr val="CBBCF2"/>
          </a:solidFill>
          <a:ln w="2857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dirty="0" smtClean="0">
                <a:latin typeface="Arial" panose="020B0604020202020204" pitchFamily="34" charset="0"/>
                <a:ea typeface="Times New Roman"/>
                <a:cs typeface="Arial" panose="020B0604020202020204" pitchFamily="34" charset="0"/>
                <a:sym typeface="Times New Roman"/>
              </a:rPr>
              <a:t>Dimensions of Governance</a:t>
            </a:r>
            <a:endParaRPr sz="2200" b="1" dirty="0"/>
          </a:p>
        </p:txBody>
      </p:sp>
      <p:grpSp>
        <p:nvGrpSpPr>
          <p:cNvPr id="5" name="Group 4"/>
          <p:cNvGrpSpPr/>
          <p:nvPr/>
        </p:nvGrpSpPr>
        <p:grpSpPr>
          <a:xfrm>
            <a:off x="5564459" y="2938902"/>
            <a:ext cx="2687443" cy="2010850"/>
            <a:chOff x="5543662" y="2909751"/>
            <a:chExt cx="2329887" cy="2233749"/>
          </a:xfrm>
        </p:grpSpPr>
        <p:sp>
          <p:nvSpPr>
            <p:cNvPr id="6" name="Rectangle 5"/>
            <p:cNvSpPr/>
            <p:nvPr/>
          </p:nvSpPr>
          <p:spPr>
            <a:xfrm>
              <a:off x="5706082" y="2909751"/>
              <a:ext cx="2167467" cy="2233749"/>
            </a:xfrm>
            <a:prstGeom prst="rect">
              <a:avLst/>
            </a:prstGeom>
            <a:noFill/>
          </p:spPr>
        </p:sp>
        <p:sp>
          <p:nvSpPr>
            <p:cNvPr id="7" name="Freeform 6"/>
            <p:cNvSpPr/>
            <p:nvPr/>
          </p:nvSpPr>
          <p:spPr>
            <a:xfrm>
              <a:off x="6077325" y="2964702"/>
              <a:ext cx="1258935" cy="1258935"/>
            </a:xfrm>
            <a:custGeom>
              <a:avLst/>
              <a:gdLst>
                <a:gd name="connsiteX0" fmla="*/ 0 w 1258935"/>
                <a:gd name="connsiteY0" fmla="*/ 629468 h 1258935"/>
                <a:gd name="connsiteX1" fmla="*/ 629468 w 1258935"/>
                <a:gd name="connsiteY1" fmla="*/ 0 h 1258935"/>
                <a:gd name="connsiteX2" fmla="*/ 1258936 w 1258935"/>
                <a:gd name="connsiteY2" fmla="*/ 629468 h 1258935"/>
                <a:gd name="connsiteX3" fmla="*/ 629468 w 1258935"/>
                <a:gd name="connsiteY3" fmla="*/ 1258936 h 1258935"/>
                <a:gd name="connsiteX4" fmla="*/ 0 w 1258935"/>
                <a:gd name="connsiteY4" fmla="*/ 629468 h 1258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935" h="1258935">
                  <a:moveTo>
                    <a:pt x="0" y="629468"/>
                  </a:moveTo>
                  <a:cubicBezTo>
                    <a:pt x="0" y="281822"/>
                    <a:pt x="281822" y="0"/>
                    <a:pt x="629468" y="0"/>
                  </a:cubicBezTo>
                  <a:cubicBezTo>
                    <a:pt x="977114" y="0"/>
                    <a:pt x="1258936" y="281822"/>
                    <a:pt x="1258936" y="629468"/>
                  </a:cubicBezTo>
                  <a:cubicBezTo>
                    <a:pt x="1258936" y="977114"/>
                    <a:pt x="977114" y="1258936"/>
                    <a:pt x="629468" y="1258936"/>
                  </a:cubicBezTo>
                  <a:cubicBezTo>
                    <a:pt x="281822" y="1258936"/>
                    <a:pt x="0" y="977114"/>
                    <a:pt x="0" y="629468"/>
                  </a:cubicBezTo>
                  <a:close/>
                </a:path>
              </a:pathLst>
            </a:custGeom>
            <a:solidFill>
              <a:srgbClr val="C0B2E5">
                <a:alpha val="76078"/>
              </a:srgbClr>
            </a:solidFill>
            <a:ln>
              <a:noFill/>
            </a:ln>
          </p:spPr>
          <p:txBody>
            <a:bodyPr spcFirstLastPara="1" wrap="square" lIns="91425" tIns="91425" rIns="91425" bIns="91425" anchor="ctr" anchorCtr="0">
              <a:noAutofit/>
            </a:bodyPr>
            <a:lstStyle/>
            <a:p>
              <a:pPr marL="127000" algn="ctr">
                <a:lnSpc>
                  <a:spcPct val="115000"/>
                </a:lnSpc>
                <a:buClr>
                  <a:schemeClr val="dk1"/>
                </a:buClr>
                <a:buSzPts val="1600"/>
              </a:pPr>
              <a:r>
                <a:rPr lang="en-US" dirty="0">
                  <a:solidFill>
                    <a:schemeClr val="dk1"/>
                  </a:solidFill>
                  <a:latin typeface="Arial" panose="020B0604020202020204" pitchFamily="34" charset="0"/>
                  <a:ea typeface="Times New Roman"/>
                  <a:cs typeface="Arial" panose="020B0604020202020204" pitchFamily="34" charset="0"/>
                </a:rPr>
                <a:t>Governance Quality</a:t>
              </a:r>
            </a:p>
          </p:txBody>
        </p:sp>
        <p:sp>
          <p:nvSpPr>
            <p:cNvPr id="8" name="Freeform 7"/>
            <p:cNvSpPr/>
            <p:nvPr/>
          </p:nvSpPr>
          <p:spPr>
            <a:xfrm>
              <a:off x="6599859" y="3864045"/>
              <a:ext cx="1258935" cy="1258935"/>
            </a:xfrm>
            <a:custGeom>
              <a:avLst/>
              <a:gdLst>
                <a:gd name="connsiteX0" fmla="*/ 0 w 1258935"/>
                <a:gd name="connsiteY0" fmla="*/ 629468 h 1258935"/>
                <a:gd name="connsiteX1" fmla="*/ 629468 w 1258935"/>
                <a:gd name="connsiteY1" fmla="*/ 0 h 1258935"/>
                <a:gd name="connsiteX2" fmla="*/ 1258936 w 1258935"/>
                <a:gd name="connsiteY2" fmla="*/ 629468 h 1258935"/>
                <a:gd name="connsiteX3" fmla="*/ 629468 w 1258935"/>
                <a:gd name="connsiteY3" fmla="*/ 1258936 h 1258935"/>
                <a:gd name="connsiteX4" fmla="*/ 0 w 1258935"/>
                <a:gd name="connsiteY4" fmla="*/ 629468 h 1258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935" h="1258935">
                  <a:moveTo>
                    <a:pt x="0" y="629468"/>
                  </a:moveTo>
                  <a:cubicBezTo>
                    <a:pt x="0" y="281822"/>
                    <a:pt x="281822" y="0"/>
                    <a:pt x="629468" y="0"/>
                  </a:cubicBezTo>
                  <a:cubicBezTo>
                    <a:pt x="977114" y="0"/>
                    <a:pt x="1258936" y="281822"/>
                    <a:pt x="1258936" y="629468"/>
                  </a:cubicBezTo>
                  <a:cubicBezTo>
                    <a:pt x="1258936" y="977114"/>
                    <a:pt x="977114" y="1258936"/>
                    <a:pt x="629468" y="1258936"/>
                  </a:cubicBezTo>
                  <a:cubicBezTo>
                    <a:pt x="281822" y="1258936"/>
                    <a:pt x="0" y="977114"/>
                    <a:pt x="0" y="629468"/>
                  </a:cubicBezTo>
                  <a:close/>
                </a:path>
              </a:pathLst>
            </a:custGeom>
            <a:solidFill>
              <a:srgbClr val="C0B2E5">
                <a:alpha val="76078"/>
              </a:srgbClr>
            </a:solidFill>
            <a:ln>
              <a:noFill/>
            </a:ln>
          </p:spPr>
          <p:txBody>
            <a:bodyPr spcFirstLastPara="1" wrap="square" lIns="91425" tIns="91425" rIns="91425" bIns="91425" anchor="ctr" anchorCtr="0">
              <a:noAutofit/>
            </a:bodyPr>
            <a:lstStyle/>
            <a:p>
              <a:pPr marL="127000" algn="ctr">
                <a:lnSpc>
                  <a:spcPct val="115000"/>
                </a:lnSpc>
                <a:buClr>
                  <a:schemeClr val="dk1"/>
                </a:buClr>
                <a:buSzPts val="1600"/>
              </a:pPr>
              <a:r>
                <a:rPr lang="en-US" dirty="0">
                  <a:solidFill>
                    <a:schemeClr val="dk1"/>
                  </a:solidFill>
                  <a:latin typeface="Arial" panose="020B0604020202020204" pitchFamily="34" charset="0"/>
                  <a:ea typeface="Times New Roman"/>
                  <a:cs typeface="Arial" panose="020B0604020202020204" pitchFamily="34" charset="0"/>
                </a:rPr>
                <a:t>Governance Vitality</a:t>
              </a:r>
            </a:p>
          </p:txBody>
        </p:sp>
        <p:sp>
          <p:nvSpPr>
            <p:cNvPr id="9" name="Freeform 8"/>
            <p:cNvSpPr/>
            <p:nvPr/>
          </p:nvSpPr>
          <p:spPr>
            <a:xfrm>
              <a:off x="5543662" y="3865724"/>
              <a:ext cx="1258935" cy="1258935"/>
            </a:xfrm>
            <a:custGeom>
              <a:avLst/>
              <a:gdLst>
                <a:gd name="connsiteX0" fmla="*/ 0 w 1258935"/>
                <a:gd name="connsiteY0" fmla="*/ 629468 h 1258935"/>
                <a:gd name="connsiteX1" fmla="*/ 629468 w 1258935"/>
                <a:gd name="connsiteY1" fmla="*/ 0 h 1258935"/>
                <a:gd name="connsiteX2" fmla="*/ 1258936 w 1258935"/>
                <a:gd name="connsiteY2" fmla="*/ 629468 h 1258935"/>
                <a:gd name="connsiteX3" fmla="*/ 629468 w 1258935"/>
                <a:gd name="connsiteY3" fmla="*/ 1258936 h 1258935"/>
                <a:gd name="connsiteX4" fmla="*/ 0 w 1258935"/>
                <a:gd name="connsiteY4" fmla="*/ 629468 h 1258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935" h="1258935">
                  <a:moveTo>
                    <a:pt x="0" y="629468"/>
                  </a:moveTo>
                  <a:cubicBezTo>
                    <a:pt x="0" y="281822"/>
                    <a:pt x="281822" y="0"/>
                    <a:pt x="629468" y="0"/>
                  </a:cubicBezTo>
                  <a:cubicBezTo>
                    <a:pt x="977114" y="0"/>
                    <a:pt x="1258936" y="281822"/>
                    <a:pt x="1258936" y="629468"/>
                  </a:cubicBezTo>
                  <a:cubicBezTo>
                    <a:pt x="1258936" y="977114"/>
                    <a:pt x="977114" y="1258936"/>
                    <a:pt x="629468" y="1258936"/>
                  </a:cubicBezTo>
                  <a:cubicBezTo>
                    <a:pt x="281822" y="1258936"/>
                    <a:pt x="0" y="977114"/>
                    <a:pt x="0" y="629468"/>
                  </a:cubicBezTo>
                  <a:close/>
                </a:path>
              </a:pathLst>
            </a:custGeom>
            <a:solidFill>
              <a:srgbClr val="C0B2E5">
                <a:alpha val="76078"/>
              </a:srgbClr>
            </a:solidFill>
            <a:ln>
              <a:noFill/>
            </a:ln>
          </p:spPr>
          <p:txBody>
            <a:bodyPr spcFirstLastPara="1" wrap="square" lIns="91425" tIns="91425" rIns="91425" bIns="91425" anchor="ctr" anchorCtr="0">
              <a:noAutofit/>
            </a:bodyPr>
            <a:lstStyle/>
            <a:p>
              <a:pPr indent="-457200" algn="ctr">
                <a:lnSpc>
                  <a:spcPct val="115000"/>
                </a:lnSpc>
                <a:buClr>
                  <a:schemeClr val="dk1"/>
                </a:buClr>
                <a:buSzPts val="1600"/>
              </a:pPr>
              <a:r>
                <a:rPr lang="en-US" dirty="0" smtClean="0">
                  <a:solidFill>
                    <a:schemeClr val="dk1"/>
                  </a:solidFill>
                  <a:latin typeface="Arial" panose="020B0604020202020204" pitchFamily="34" charset="0"/>
                  <a:ea typeface="Times New Roman"/>
                  <a:cs typeface="Arial" panose="020B0604020202020204" pitchFamily="34" charset="0"/>
                </a:rPr>
                <a:t>Governance </a:t>
              </a:r>
              <a:r>
                <a:rPr lang="en-US" dirty="0">
                  <a:solidFill>
                    <a:schemeClr val="dk1"/>
                  </a:solidFill>
                  <a:latin typeface="Arial" panose="020B0604020202020204" pitchFamily="34" charset="0"/>
                  <a:ea typeface="Times New Roman"/>
                  <a:cs typeface="Arial" panose="020B0604020202020204" pitchFamily="34" charset="0"/>
                </a:rPr>
                <a:t>Diversity</a:t>
              </a:r>
            </a:p>
          </p:txBody>
        </p:sp>
      </p:grpSp>
      <p:sp>
        <p:nvSpPr>
          <p:cNvPr id="14" name="Title 4"/>
          <p:cNvSpPr>
            <a:spLocks noGrp="1"/>
          </p:cNvSpPr>
          <p:nvPr>
            <p:ph type="title"/>
          </p:nvPr>
        </p:nvSpPr>
        <p:spPr>
          <a:xfrm>
            <a:off x="1136191" y="126712"/>
            <a:ext cx="8046720" cy="461665"/>
          </a:xfrm>
        </p:spPr>
        <p:txBody>
          <a:bodyPr/>
          <a:lstStyle/>
          <a:p>
            <a:r>
              <a:rPr lang="en-GB" sz="2400" dirty="0" smtClean="0"/>
              <a:t>Governance Definition and Concepts </a:t>
            </a:r>
            <a:endParaRPr lang="en-GB" sz="2400" dirty="0"/>
          </a:p>
        </p:txBody>
      </p:sp>
    </p:spTree>
    <p:extLst>
      <p:ext uri="{BB962C8B-B14F-4D97-AF65-F5344CB8AC3E}">
        <p14:creationId xmlns:p14="http://schemas.microsoft.com/office/powerpoint/2010/main" val="2193141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9"/>
        <p:cNvGrpSpPr/>
        <p:nvPr/>
      </p:nvGrpSpPr>
      <p:grpSpPr>
        <a:xfrm>
          <a:off x="0" y="0"/>
          <a:ext cx="0" cy="0"/>
          <a:chOff x="0" y="0"/>
          <a:chExt cx="0" cy="0"/>
        </a:xfrm>
      </p:grpSpPr>
      <p:sp>
        <p:nvSpPr>
          <p:cNvPr id="17" name="Google Shape;183;p31"/>
          <p:cNvSpPr txBox="1"/>
          <p:nvPr/>
        </p:nvSpPr>
        <p:spPr>
          <a:xfrm>
            <a:off x="187399" y="2120348"/>
            <a:ext cx="4797196" cy="2955852"/>
          </a:xfrm>
          <a:prstGeom prst="rect">
            <a:avLst/>
          </a:prstGeom>
          <a:solidFill>
            <a:srgbClr val="C7B8EE">
              <a:alpha val="76140"/>
            </a:srgbClr>
          </a:solidFill>
          <a:ln>
            <a:noFill/>
          </a:ln>
        </p:spPr>
        <p:txBody>
          <a:bodyPr spcFirstLastPara="1" wrap="square" lIns="91425" tIns="91425" rIns="91425" bIns="91425" anchor="ctr" anchorCtr="0">
            <a:noAutofit/>
          </a:bodyPr>
          <a:lstStyle/>
          <a:p>
            <a:pPr marL="457200" lvl="0" indent="-317500" rtl="0">
              <a:lnSpc>
                <a:spcPct val="115000"/>
              </a:lnSpc>
              <a:spcBef>
                <a:spcPts val="0"/>
              </a:spcBef>
              <a:spcAft>
                <a:spcPts val="0"/>
              </a:spcAft>
              <a:buClr>
                <a:schemeClr val="dk1"/>
              </a:buClr>
              <a:buSzPts val="140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Who brings people together?</a:t>
            </a:r>
          </a:p>
          <a:p>
            <a:pPr marL="457200" lvl="0" indent="-317500" rtl="0">
              <a:lnSpc>
                <a:spcPct val="115000"/>
              </a:lnSpc>
              <a:spcBef>
                <a:spcPts val="0"/>
              </a:spcBef>
              <a:spcAft>
                <a:spcPts val="0"/>
              </a:spcAft>
              <a:buClr>
                <a:schemeClr val="dk1"/>
              </a:buClr>
              <a:buSzPts val="140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Who decides what the objectives are?</a:t>
            </a:r>
          </a:p>
          <a:p>
            <a:pPr marL="457200" lvl="0" indent="-317500" rtl="0">
              <a:lnSpc>
                <a:spcPct val="115000"/>
              </a:lnSpc>
              <a:spcBef>
                <a:spcPts val="0"/>
              </a:spcBef>
              <a:spcAft>
                <a:spcPts val="0"/>
              </a:spcAft>
              <a:buClr>
                <a:schemeClr val="dk1"/>
              </a:buClr>
              <a:buSzPts val="140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Who decides how differences are resolved?</a:t>
            </a:r>
          </a:p>
          <a:p>
            <a:pPr marL="457200" lvl="0" indent="-317500" rtl="0">
              <a:lnSpc>
                <a:spcPct val="115000"/>
              </a:lnSpc>
              <a:spcBef>
                <a:spcPts val="0"/>
              </a:spcBef>
              <a:spcAft>
                <a:spcPts val="0"/>
              </a:spcAft>
              <a:buClr>
                <a:schemeClr val="dk1"/>
              </a:buClr>
              <a:buSzPts val="140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How are decisions taken?</a:t>
            </a:r>
          </a:p>
          <a:p>
            <a:pPr marL="457200" lvl="0" indent="-317500" rtl="0">
              <a:lnSpc>
                <a:spcPct val="115000"/>
              </a:lnSpc>
              <a:spcBef>
                <a:spcPts val="0"/>
              </a:spcBef>
              <a:spcAft>
                <a:spcPts val="0"/>
              </a:spcAft>
              <a:buClr>
                <a:schemeClr val="dk1"/>
              </a:buClr>
              <a:buSzPts val="140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Who ensures the resources and conditions for effective implementation?</a:t>
            </a:r>
          </a:p>
          <a:p>
            <a:pPr marL="457200" lvl="0" indent="-317500" rtl="0">
              <a:lnSpc>
                <a:spcPct val="115000"/>
              </a:lnSpc>
              <a:spcBef>
                <a:spcPts val="0"/>
              </a:spcBef>
              <a:spcAft>
                <a:spcPts val="0"/>
              </a:spcAft>
              <a:buClr>
                <a:schemeClr val="dk1"/>
              </a:buClr>
              <a:buSzPts val="140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Who holds the power and responsibility?</a:t>
            </a:r>
          </a:p>
          <a:p>
            <a:pPr marL="457200" lvl="0" indent="-317500" rtl="0">
              <a:lnSpc>
                <a:spcPct val="115000"/>
              </a:lnSpc>
              <a:spcBef>
                <a:spcPts val="0"/>
              </a:spcBef>
              <a:spcAft>
                <a:spcPts val="0"/>
              </a:spcAft>
              <a:buClr>
                <a:schemeClr val="dk1"/>
              </a:buClr>
              <a:buSzPts val="140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Who is held accountable?</a:t>
            </a:r>
          </a:p>
        </p:txBody>
      </p:sp>
      <p:sp>
        <p:nvSpPr>
          <p:cNvPr id="18" name="Google Shape;133;p27"/>
          <p:cNvSpPr/>
          <p:nvPr/>
        </p:nvSpPr>
        <p:spPr>
          <a:xfrm>
            <a:off x="187399" y="912600"/>
            <a:ext cx="4797196" cy="1075226"/>
          </a:xfrm>
          <a:prstGeom prst="round2SameRect">
            <a:avLst>
              <a:gd name="adj1" fmla="val 16667"/>
              <a:gd name="adj2" fmla="val 0"/>
            </a:avLst>
          </a:prstGeom>
          <a:solidFill>
            <a:srgbClr val="CBBCF2"/>
          </a:solidFill>
          <a:ln w="2857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dirty="0" smtClean="0">
                <a:latin typeface="Arial" panose="020B0604020202020204" pitchFamily="34" charset="0"/>
                <a:ea typeface="Times New Roman"/>
                <a:cs typeface="Arial" panose="020B0604020202020204" pitchFamily="34" charset="0"/>
                <a:sym typeface="Times New Roman"/>
              </a:rPr>
              <a:t>Governance is about </a:t>
            </a:r>
            <a:r>
              <a:rPr lang="en" sz="2000" b="1" i="1" dirty="0" smtClean="0">
                <a:latin typeface="Arial" panose="020B0604020202020204" pitchFamily="34" charset="0"/>
                <a:ea typeface="Times New Roman"/>
                <a:cs typeface="Arial" panose="020B0604020202020204" pitchFamily="34" charset="0"/>
                <a:sym typeface="Times New Roman"/>
              </a:rPr>
              <a:t>process</a:t>
            </a:r>
            <a:r>
              <a:rPr lang="en" sz="2000" b="1" dirty="0" smtClean="0">
                <a:latin typeface="Arial" panose="020B0604020202020204" pitchFamily="34" charset="0"/>
                <a:ea typeface="Times New Roman"/>
                <a:cs typeface="Arial" panose="020B0604020202020204" pitchFamily="34" charset="0"/>
                <a:sym typeface="Times New Roman"/>
              </a:rPr>
              <a:t>: </a:t>
            </a:r>
          </a:p>
          <a:p>
            <a:pPr marL="0" lvl="0" indent="0" algn="ctr" rtl="0">
              <a:spcBef>
                <a:spcPts val="0"/>
              </a:spcBef>
              <a:spcAft>
                <a:spcPts val="0"/>
              </a:spcAft>
              <a:buClr>
                <a:srgbClr val="000000"/>
              </a:buClr>
              <a:buSzPts val="1100"/>
              <a:buFont typeface="Arial"/>
              <a:buNone/>
            </a:pPr>
            <a:r>
              <a:rPr lang="en" sz="2000" b="1" dirty="0" smtClean="0">
                <a:latin typeface="Arial" panose="020B0604020202020204" pitchFamily="34" charset="0"/>
                <a:ea typeface="Times New Roman"/>
                <a:cs typeface="Arial" panose="020B0604020202020204" pitchFamily="34" charset="0"/>
                <a:sym typeface="Times New Roman"/>
              </a:rPr>
              <a:t>Who takes decisions</a:t>
            </a:r>
            <a:endParaRPr sz="2000" b="1" dirty="0"/>
          </a:p>
        </p:txBody>
      </p:sp>
      <p:sp>
        <p:nvSpPr>
          <p:cNvPr id="19" name="Google Shape;183;p31"/>
          <p:cNvSpPr txBox="1"/>
          <p:nvPr/>
        </p:nvSpPr>
        <p:spPr>
          <a:xfrm>
            <a:off x="5073805" y="2120348"/>
            <a:ext cx="3902925" cy="2955852"/>
          </a:xfrm>
          <a:prstGeom prst="rect">
            <a:avLst/>
          </a:prstGeom>
          <a:solidFill>
            <a:srgbClr val="C7B8EE">
              <a:alpha val="76140"/>
            </a:srgbClr>
          </a:solidFill>
          <a:ln>
            <a:noFill/>
          </a:ln>
        </p:spPr>
        <p:txBody>
          <a:bodyPr spcFirstLastPara="1" wrap="square" lIns="91425" tIns="91425" rIns="91425" bIns="91425" anchor="ctr" anchorCtr="0">
            <a:noAutofit/>
          </a:bodyPr>
          <a:lstStyle/>
          <a:p>
            <a:pPr marL="457200" lvl="0" indent="-317500">
              <a:lnSpc>
                <a:spcPct val="115000"/>
              </a:lnSpc>
              <a:buClr>
                <a:schemeClr val="dk1"/>
              </a:buClr>
              <a:buSzPts val="140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What is done in pursuit of given objectives?</a:t>
            </a:r>
          </a:p>
          <a:p>
            <a:pPr marL="457200" lvl="0" indent="-317500">
              <a:lnSpc>
                <a:spcPct val="115000"/>
              </a:lnSpc>
              <a:buClr>
                <a:schemeClr val="dk1"/>
              </a:buClr>
              <a:buSzPts val="140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What are the means and actions to achieve objectives?</a:t>
            </a:r>
          </a:p>
          <a:p>
            <a:pPr marL="457200" lvl="0" indent="-317500">
              <a:lnSpc>
                <a:spcPct val="115000"/>
              </a:lnSpc>
              <a:buClr>
                <a:schemeClr val="dk1"/>
              </a:buClr>
              <a:buSzPts val="140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How is effectiveness generated and ensured?</a:t>
            </a:r>
            <a:endParaRPr lang="en-US"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20" name="Google Shape;133;p27"/>
          <p:cNvSpPr/>
          <p:nvPr/>
        </p:nvSpPr>
        <p:spPr>
          <a:xfrm>
            <a:off x="5073805" y="912600"/>
            <a:ext cx="3902925" cy="1075226"/>
          </a:xfrm>
          <a:prstGeom prst="round2SameRect">
            <a:avLst>
              <a:gd name="adj1" fmla="val 16667"/>
              <a:gd name="adj2" fmla="val 0"/>
            </a:avLst>
          </a:prstGeom>
          <a:solidFill>
            <a:srgbClr val="CBBCF2"/>
          </a:solidFill>
          <a:ln w="2857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dirty="0" smtClean="0">
                <a:latin typeface="Arial" panose="020B0604020202020204" pitchFamily="34" charset="0"/>
                <a:ea typeface="Times New Roman"/>
                <a:cs typeface="Arial" panose="020B0604020202020204" pitchFamily="34" charset="0"/>
                <a:sym typeface="Times New Roman"/>
              </a:rPr>
              <a:t>Management is about </a:t>
            </a:r>
            <a:r>
              <a:rPr lang="en" sz="2000" b="1" i="1" dirty="0" smtClean="0">
                <a:latin typeface="Arial" panose="020B0604020202020204" pitchFamily="34" charset="0"/>
                <a:ea typeface="Times New Roman"/>
                <a:cs typeface="Arial" panose="020B0604020202020204" pitchFamily="34" charset="0"/>
                <a:sym typeface="Times New Roman"/>
              </a:rPr>
              <a:t>substance</a:t>
            </a:r>
            <a:r>
              <a:rPr lang="en" sz="2000" b="1" dirty="0" smtClean="0">
                <a:latin typeface="Arial" panose="020B0604020202020204" pitchFamily="34" charset="0"/>
                <a:ea typeface="Times New Roman"/>
                <a:cs typeface="Arial" panose="020B0604020202020204" pitchFamily="34" charset="0"/>
                <a:sym typeface="Times New Roman"/>
              </a:rPr>
              <a:t>: How decisions are implemented</a:t>
            </a:r>
            <a:endParaRPr sz="2000" b="1" dirty="0"/>
          </a:p>
        </p:txBody>
      </p:sp>
      <p:sp>
        <p:nvSpPr>
          <p:cNvPr id="4" name="Title 3"/>
          <p:cNvSpPr>
            <a:spLocks noGrp="1"/>
          </p:cNvSpPr>
          <p:nvPr>
            <p:ph type="title"/>
          </p:nvPr>
        </p:nvSpPr>
        <p:spPr/>
        <p:txBody>
          <a:bodyPr/>
          <a:lstStyle/>
          <a:p>
            <a:r>
              <a:rPr lang="en-GB" dirty="0" smtClean="0"/>
              <a:t>Governance v</a:t>
            </a:r>
            <a:r>
              <a:rPr lang="hr-HR" dirty="0" smtClean="0"/>
              <a:t>er</a:t>
            </a:r>
            <a:r>
              <a:rPr lang="en-GB" dirty="0" smtClean="0"/>
              <a:t>s</a:t>
            </a:r>
            <a:r>
              <a:rPr lang="hr-HR" dirty="0" smtClean="0"/>
              <a:t>us</a:t>
            </a:r>
            <a:r>
              <a:rPr lang="en-GB" dirty="0" smtClean="0"/>
              <a:t> Management</a:t>
            </a:r>
            <a:endParaRPr lang="en-GB" dirty="0"/>
          </a:p>
        </p:txBody>
      </p:sp>
    </p:spTree>
    <p:extLst>
      <p:ext uri="{BB962C8B-B14F-4D97-AF65-F5344CB8AC3E}">
        <p14:creationId xmlns:p14="http://schemas.microsoft.com/office/powerpoint/2010/main" val="396799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9"/>
        <p:cNvGrpSpPr/>
        <p:nvPr/>
      </p:nvGrpSpPr>
      <p:grpSpPr>
        <a:xfrm>
          <a:off x="0" y="0"/>
          <a:ext cx="0" cy="0"/>
          <a:chOff x="0" y="0"/>
          <a:chExt cx="0" cy="0"/>
        </a:xfrm>
      </p:grpSpPr>
      <p:grpSp>
        <p:nvGrpSpPr>
          <p:cNvPr id="2" name="Group 1"/>
          <p:cNvGrpSpPr/>
          <p:nvPr/>
        </p:nvGrpSpPr>
        <p:grpSpPr>
          <a:xfrm>
            <a:off x="238125" y="838200"/>
            <a:ext cx="8592960" cy="4047140"/>
            <a:chOff x="433638" y="958407"/>
            <a:chExt cx="8055213" cy="3926933"/>
          </a:xfrm>
        </p:grpSpPr>
        <p:sp>
          <p:nvSpPr>
            <p:cNvPr id="3" name="Freeform 2"/>
            <p:cNvSpPr/>
            <p:nvPr/>
          </p:nvSpPr>
          <p:spPr>
            <a:xfrm>
              <a:off x="2126457" y="958407"/>
              <a:ext cx="6362394" cy="920760"/>
            </a:xfrm>
            <a:custGeom>
              <a:avLst/>
              <a:gdLst>
                <a:gd name="connsiteX0" fmla="*/ 126169 w 756999"/>
                <a:gd name="connsiteY0" fmla="*/ 0 h 6512151"/>
                <a:gd name="connsiteX1" fmla="*/ 630830 w 756999"/>
                <a:gd name="connsiteY1" fmla="*/ 0 h 6512151"/>
                <a:gd name="connsiteX2" fmla="*/ 756999 w 756999"/>
                <a:gd name="connsiteY2" fmla="*/ 126169 h 6512151"/>
                <a:gd name="connsiteX3" fmla="*/ 756999 w 756999"/>
                <a:gd name="connsiteY3" fmla="*/ 6512151 h 6512151"/>
                <a:gd name="connsiteX4" fmla="*/ 756999 w 756999"/>
                <a:gd name="connsiteY4" fmla="*/ 6512151 h 6512151"/>
                <a:gd name="connsiteX5" fmla="*/ 0 w 756999"/>
                <a:gd name="connsiteY5" fmla="*/ 6512151 h 6512151"/>
                <a:gd name="connsiteX6" fmla="*/ 0 w 756999"/>
                <a:gd name="connsiteY6" fmla="*/ 6512151 h 6512151"/>
                <a:gd name="connsiteX7" fmla="*/ 0 w 756999"/>
                <a:gd name="connsiteY7" fmla="*/ 126169 h 6512151"/>
                <a:gd name="connsiteX8" fmla="*/ 126169 w 756999"/>
                <a:gd name="connsiteY8" fmla="*/ 0 h 65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999" h="6512151">
                  <a:moveTo>
                    <a:pt x="756999" y="1085383"/>
                  </a:moveTo>
                  <a:lnTo>
                    <a:pt x="756999" y="5426768"/>
                  </a:lnTo>
                  <a:cubicBezTo>
                    <a:pt x="756999" y="6026204"/>
                    <a:pt x="750433" y="6512147"/>
                    <a:pt x="742333" y="6512147"/>
                  </a:cubicBezTo>
                  <a:lnTo>
                    <a:pt x="0" y="6512147"/>
                  </a:lnTo>
                  <a:lnTo>
                    <a:pt x="0" y="6512147"/>
                  </a:lnTo>
                  <a:lnTo>
                    <a:pt x="0" y="4"/>
                  </a:lnTo>
                  <a:lnTo>
                    <a:pt x="0" y="4"/>
                  </a:lnTo>
                  <a:lnTo>
                    <a:pt x="742333" y="4"/>
                  </a:lnTo>
                  <a:cubicBezTo>
                    <a:pt x="750433" y="4"/>
                    <a:pt x="756999" y="485947"/>
                    <a:pt x="756999" y="1085383"/>
                  </a:cubicBez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0779" rIns="284604" bIns="160779" numCol="1" spcCol="1270" anchor="ctr" anchorCtr="0">
              <a:noAutofit/>
            </a:bodyPr>
            <a:lstStyle/>
            <a:p>
              <a:pPr lvl="1" indent="-182880" defTabSz="488950">
                <a:spcBef>
                  <a:spcPct val="0"/>
                </a:spcBef>
                <a:buFont typeface="Arial" panose="020B0604020202020204" pitchFamily="34" charset="0"/>
                <a:buChar char="•"/>
              </a:pPr>
              <a:r>
                <a:rPr lang="en-US" kern="1200" dirty="0">
                  <a:latin typeface="Arial" panose="020B0604020202020204" pitchFamily="34" charset="0"/>
                  <a:cs typeface="Arial" panose="020B0604020202020204" pitchFamily="34" charset="0"/>
                </a:rPr>
                <a:t>Federal or national ministry or agency in charge</a:t>
              </a:r>
            </a:p>
            <a:p>
              <a:pPr lvl="1" indent="-182880" defTabSz="488950">
                <a:spcBef>
                  <a:spcPct val="0"/>
                </a:spcBef>
                <a:buFont typeface="Arial" panose="020B0604020202020204" pitchFamily="34" charset="0"/>
                <a:buChar char="•"/>
              </a:pPr>
              <a:r>
                <a:rPr lang="en-US" kern="1200" dirty="0">
                  <a:latin typeface="Arial" panose="020B0604020202020204" pitchFamily="34" charset="0"/>
                  <a:cs typeface="Arial" panose="020B0604020202020204" pitchFamily="34" charset="0"/>
                </a:rPr>
                <a:t>Sub-national ministry or agency in charge (e.g. regional, provincial, municipal </a:t>
              </a:r>
              <a:r>
                <a:rPr lang="hr-HR" kern="1200" dirty="0">
                  <a:latin typeface="Arial" panose="020B0604020202020204" pitchFamily="34" charset="0"/>
                  <a:cs typeface="Arial" panose="020B0604020202020204" pitchFamily="34" charset="0"/>
                </a:rPr>
                <a:t> </a:t>
              </a:r>
              <a:r>
                <a:rPr lang="hr-HR" kern="1200" dirty="0" smtClean="0">
                  <a:latin typeface="Arial" panose="020B0604020202020204" pitchFamily="34" charset="0"/>
                  <a:cs typeface="Arial" panose="020B0604020202020204" pitchFamily="34" charset="0"/>
                </a:rPr>
                <a:t>  </a:t>
              </a:r>
            </a:p>
            <a:p>
              <a:pPr lvl="1" defTabSz="488950">
                <a:spcBef>
                  <a:spcPct val="0"/>
                </a:spcBef>
              </a:pPr>
              <a:r>
                <a:rPr lang="hr-HR" kern="1200" dirty="0">
                  <a:latin typeface="Arial" panose="020B0604020202020204" pitchFamily="34" charset="0"/>
                  <a:cs typeface="Arial" panose="020B0604020202020204" pitchFamily="34" charset="0"/>
                </a:rPr>
                <a:t> </a:t>
              </a:r>
              <a:r>
                <a:rPr lang="hr-HR" kern="1200" dirty="0" smtClean="0">
                  <a:latin typeface="Arial" panose="020B0604020202020204" pitchFamily="34" charset="0"/>
                  <a:cs typeface="Arial" panose="020B0604020202020204" pitchFamily="34" charset="0"/>
                </a:rPr>
                <a:t>   </a:t>
              </a:r>
              <a:r>
                <a:rPr lang="en-US" kern="1200" dirty="0" smtClean="0">
                  <a:latin typeface="Arial" panose="020B0604020202020204" pitchFamily="34" charset="0"/>
                  <a:cs typeface="Arial" panose="020B0604020202020204" pitchFamily="34" charset="0"/>
                </a:rPr>
                <a:t>level</a:t>
              </a:r>
              <a:r>
                <a:rPr lang="en-US" kern="1200" dirty="0">
                  <a:latin typeface="Arial" panose="020B0604020202020204" pitchFamily="34" charset="0"/>
                  <a:cs typeface="Arial" panose="020B0604020202020204" pitchFamily="34" charset="0"/>
                </a:rPr>
                <a:t>)</a:t>
              </a:r>
            </a:p>
            <a:p>
              <a:pPr lvl="1" indent="-182880" algn="l" defTabSz="488950">
                <a:spcBef>
                  <a:spcPct val="0"/>
                </a:spcBef>
                <a:buFont typeface="Arial" panose="020B0604020202020204" pitchFamily="34" charset="0"/>
                <a:buChar char="•"/>
              </a:pPr>
              <a:r>
                <a:rPr lang="en-US" kern="1200" dirty="0" smtClean="0">
                  <a:latin typeface="Arial" panose="020B0604020202020204" pitchFamily="34" charset="0"/>
                  <a:cs typeface="Arial" panose="020B0604020202020204" pitchFamily="34" charset="0"/>
                </a:rPr>
                <a:t>Government-delegated management (e.g. to an NGO)</a:t>
              </a:r>
              <a:endParaRPr lang="en-US" kern="1200" dirty="0">
                <a:latin typeface="Arial" panose="020B0604020202020204" pitchFamily="34" charset="0"/>
                <a:cs typeface="Arial" panose="020B0604020202020204" pitchFamily="34" charset="0"/>
              </a:endParaRPr>
            </a:p>
          </p:txBody>
        </p:sp>
        <p:sp>
          <p:nvSpPr>
            <p:cNvPr id="4" name="Freeform 3"/>
            <p:cNvSpPr/>
            <p:nvPr/>
          </p:nvSpPr>
          <p:spPr>
            <a:xfrm>
              <a:off x="433638" y="958407"/>
              <a:ext cx="1781058" cy="946249"/>
            </a:xfrm>
            <a:custGeom>
              <a:avLst/>
              <a:gdLst>
                <a:gd name="connsiteX0" fmla="*/ 0 w 1514952"/>
                <a:gd name="connsiteY0" fmla="*/ 157711 h 946249"/>
                <a:gd name="connsiteX1" fmla="*/ 157711 w 1514952"/>
                <a:gd name="connsiteY1" fmla="*/ 0 h 946249"/>
                <a:gd name="connsiteX2" fmla="*/ 1357241 w 1514952"/>
                <a:gd name="connsiteY2" fmla="*/ 0 h 946249"/>
                <a:gd name="connsiteX3" fmla="*/ 1514952 w 1514952"/>
                <a:gd name="connsiteY3" fmla="*/ 157711 h 946249"/>
                <a:gd name="connsiteX4" fmla="*/ 1514952 w 1514952"/>
                <a:gd name="connsiteY4" fmla="*/ 788538 h 946249"/>
                <a:gd name="connsiteX5" fmla="*/ 1357241 w 1514952"/>
                <a:gd name="connsiteY5" fmla="*/ 946249 h 946249"/>
                <a:gd name="connsiteX6" fmla="*/ 157711 w 1514952"/>
                <a:gd name="connsiteY6" fmla="*/ 946249 h 946249"/>
                <a:gd name="connsiteX7" fmla="*/ 0 w 1514952"/>
                <a:gd name="connsiteY7" fmla="*/ 788538 h 946249"/>
                <a:gd name="connsiteX8" fmla="*/ 0 w 1514952"/>
                <a:gd name="connsiteY8" fmla="*/ 157711 h 94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2" h="946249">
                  <a:moveTo>
                    <a:pt x="0" y="157711"/>
                  </a:moveTo>
                  <a:cubicBezTo>
                    <a:pt x="0" y="70610"/>
                    <a:pt x="70610" y="0"/>
                    <a:pt x="157711" y="0"/>
                  </a:cubicBezTo>
                  <a:lnTo>
                    <a:pt x="1357241" y="0"/>
                  </a:lnTo>
                  <a:cubicBezTo>
                    <a:pt x="1444342" y="0"/>
                    <a:pt x="1514952" y="70610"/>
                    <a:pt x="1514952" y="157711"/>
                  </a:cubicBezTo>
                  <a:lnTo>
                    <a:pt x="1514952" y="788538"/>
                  </a:lnTo>
                  <a:cubicBezTo>
                    <a:pt x="1514952" y="875639"/>
                    <a:pt x="1444342" y="946249"/>
                    <a:pt x="1357241" y="946249"/>
                  </a:cubicBezTo>
                  <a:lnTo>
                    <a:pt x="157711" y="946249"/>
                  </a:lnTo>
                  <a:cubicBezTo>
                    <a:pt x="70610" y="946249"/>
                    <a:pt x="0" y="875639"/>
                    <a:pt x="0" y="788538"/>
                  </a:cubicBezTo>
                  <a:lnTo>
                    <a:pt x="0" y="157711"/>
                  </a:lnTo>
                  <a:close/>
                </a:path>
              </a:pathLst>
            </a:cu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91912" tIns="69052" rIns="91912" bIns="69052" numCol="1" spcCol="1270" anchor="ctr" anchorCtr="0">
              <a:noAutofit/>
            </a:bodyPr>
            <a:lstStyle/>
            <a:p>
              <a:pPr lvl="0" algn="ctr" defTabSz="533400">
                <a:lnSpc>
                  <a:spcPct val="90000"/>
                </a:lnSpc>
                <a:spcBef>
                  <a:spcPct val="0"/>
                </a:spcBef>
                <a:spcAft>
                  <a:spcPct val="35000"/>
                </a:spcAft>
              </a:pPr>
              <a:r>
                <a:rPr lang="en-US" kern="1200" dirty="0" smtClean="0">
                  <a:latin typeface="Arial" panose="020B0604020202020204" pitchFamily="34" charset="0"/>
                  <a:cs typeface="Arial" panose="020B0604020202020204" pitchFamily="34" charset="0"/>
                </a:rPr>
                <a:t>Type A. Governance by Government</a:t>
              </a:r>
              <a:endParaRPr lang="en-US" kern="1200" dirty="0">
                <a:latin typeface="Arial" panose="020B0604020202020204" pitchFamily="34" charset="0"/>
                <a:cs typeface="Arial" panose="020B0604020202020204" pitchFamily="34" charset="0"/>
              </a:endParaRPr>
            </a:p>
          </p:txBody>
        </p:sp>
        <p:sp>
          <p:nvSpPr>
            <p:cNvPr id="5" name="Freeform 4"/>
            <p:cNvSpPr/>
            <p:nvPr/>
          </p:nvSpPr>
          <p:spPr>
            <a:xfrm>
              <a:off x="2098349" y="1973794"/>
              <a:ext cx="6362394" cy="877109"/>
            </a:xfrm>
            <a:custGeom>
              <a:avLst/>
              <a:gdLst>
                <a:gd name="connsiteX0" fmla="*/ 126169 w 756999"/>
                <a:gd name="connsiteY0" fmla="*/ 0 h 6512151"/>
                <a:gd name="connsiteX1" fmla="*/ 630830 w 756999"/>
                <a:gd name="connsiteY1" fmla="*/ 0 h 6512151"/>
                <a:gd name="connsiteX2" fmla="*/ 756999 w 756999"/>
                <a:gd name="connsiteY2" fmla="*/ 126169 h 6512151"/>
                <a:gd name="connsiteX3" fmla="*/ 756999 w 756999"/>
                <a:gd name="connsiteY3" fmla="*/ 6512151 h 6512151"/>
                <a:gd name="connsiteX4" fmla="*/ 756999 w 756999"/>
                <a:gd name="connsiteY4" fmla="*/ 6512151 h 6512151"/>
                <a:gd name="connsiteX5" fmla="*/ 0 w 756999"/>
                <a:gd name="connsiteY5" fmla="*/ 6512151 h 6512151"/>
                <a:gd name="connsiteX6" fmla="*/ 0 w 756999"/>
                <a:gd name="connsiteY6" fmla="*/ 6512151 h 6512151"/>
                <a:gd name="connsiteX7" fmla="*/ 0 w 756999"/>
                <a:gd name="connsiteY7" fmla="*/ 126169 h 6512151"/>
                <a:gd name="connsiteX8" fmla="*/ 126169 w 756999"/>
                <a:gd name="connsiteY8" fmla="*/ 0 h 65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999" h="6512151">
                  <a:moveTo>
                    <a:pt x="756999" y="1085383"/>
                  </a:moveTo>
                  <a:lnTo>
                    <a:pt x="756999" y="5426768"/>
                  </a:lnTo>
                  <a:cubicBezTo>
                    <a:pt x="756999" y="6026204"/>
                    <a:pt x="750433" y="6512147"/>
                    <a:pt x="742333" y="6512147"/>
                  </a:cubicBezTo>
                  <a:lnTo>
                    <a:pt x="0" y="6512147"/>
                  </a:lnTo>
                  <a:lnTo>
                    <a:pt x="0" y="6512147"/>
                  </a:lnTo>
                  <a:lnTo>
                    <a:pt x="0" y="4"/>
                  </a:lnTo>
                  <a:lnTo>
                    <a:pt x="0" y="4"/>
                  </a:lnTo>
                  <a:lnTo>
                    <a:pt x="742333" y="4"/>
                  </a:lnTo>
                  <a:cubicBezTo>
                    <a:pt x="750433" y="4"/>
                    <a:pt x="756999" y="485947"/>
                    <a:pt x="756999" y="1085383"/>
                  </a:cubicBez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0779" rIns="284604" bIns="160779" numCol="1" spcCol="1270" anchor="ctr" anchorCtr="0">
              <a:noAutofit/>
            </a:bodyPr>
            <a:lstStyle/>
            <a:p>
              <a:pPr lvl="1" indent="-182880" defTabSz="488950">
                <a:spcBef>
                  <a:spcPct val="0"/>
                </a:spcBef>
                <a:buFont typeface="Arial" panose="020B0604020202020204" pitchFamily="34" charset="0"/>
                <a:buChar char="•"/>
              </a:pPr>
              <a:r>
                <a:rPr lang="en-US" kern="1200" dirty="0">
                  <a:latin typeface="Arial" panose="020B0604020202020204" pitchFamily="34" charset="0"/>
                  <a:cs typeface="Arial" panose="020B0604020202020204" pitchFamily="34" charset="0"/>
                </a:rPr>
                <a:t>Transboundary governance (formal and informal arrangements between two </a:t>
              </a:r>
              <a:endParaRPr lang="hr-HR" kern="1200" dirty="0" smtClean="0">
                <a:latin typeface="Arial" panose="020B0604020202020204" pitchFamily="34" charset="0"/>
                <a:cs typeface="Arial" panose="020B0604020202020204" pitchFamily="34" charset="0"/>
              </a:endParaRPr>
            </a:p>
            <a:p>
              <a:pPr lvl="1" defTabSz="488950">
                <a:spcBef>
                  <a:spcPct val="0"/>
                </a:spcBef>
              </a:pPr>
              <a:r>
                <a:rPr lang="hr-HR" kern="1200" dirty="0">
                  <a:latin typeface="Arial" panose="020B0604020202020204" pitchFamily="34" charset="0"/>
                  <a:cs typeface="Arial" panose="020B0604020202020204" pitchFamily="34" charset="0"/>
                </a:rPr>
                <a:t> </a:t>
              </a:r>
              <a:r>
                <a:rPr lang="hr-HR" kern="1200" dirty="0" smtClean="0">
                  <a:latin typeface="Arial" panose="020B0604020202020204" pitchFamily="34" charset="0"/>
                  <a:cs typeface="Arial" panose="020B0604020202020204" pitchFamily="34" charset="0"/>
                </a:rPr>
                <a:t>   </a:t>
              </a:r>
              <a:r>
                <a:rPr lang="en-US" kern="1200" dirty="0" smtClean="0">
                  <a:latin typeface="Arial" panose="020B0604020202020204" pitchFamily="34" charset="0"/>
                  <a:cs typeface="Arial" panose="020B0604020202020204" pitchFamily="34" charset="0"/>
                </a:rPr>
                <a:t>or </a:t>
              </a:r>
              <a:r>
                <a:rPr lang="en-US" kern="1200" dirty="0">
                  <a:latin typeface="Arial" panose="020B0604020202020204" pitchFamily="34" charset="0"/>
                  <a:cs typeface="Arial" panose="020B0604020202020204" pitchFamily="34" charset="0"/>
                </a:rPr>
                <a:t>more countries)</a:t>
              </a:r>
            </a:p>
            <a:p>
              <a:pPr lvl="1" indent="-182880" defTabSz="488950">
                <a:spcBef>
                  <a:spcPct val="0"/>
                </a:spcBef>
                <a:buFont typeface="Arial" panose="020B0604020202020204" pitchFamily="34" charset="0"/>
                <a:buChar char="•"/>
              </a:pPr>
              <a:r>
                <a:rPr lang="en-US" kern="1200" dirty="0">
                  <a:latin typeface="Arial" panose="020B0604020202020204" pitchFamily="34" charset="0"/>
                  <a:cs typeface="Arial" panose="020B0604020202020204" pitchFamily="34" charset="0"/>
                </a:rPr>
                <a:t>Collaborative governance (diverse actors and institutions work together)</a:t>
              </a:r>
            </a:p>
            <a:p>
              <a:pPr lvl="1" indent="-182880" defTabSz="488950">
                <a:spcBef>
                  <a:spcPct val="0"/>
                </a:spcBef>
                <a:buFont typeface="Arial" panose="020B0604020202020204" pitchFamily="34" charset="0"/>
                <a:buChar char="•"/>
              </a:pPr>
              <a:r>
                <a:rPr lang="en-US" kern="1200" dirty="0">
                  <a:latin typeface="Arial" panose="020B0604020202020204" pitchFamily="34" charset="0"/>
                  <a:cs typeface="Arial" panose="020B0604020202020204" pitchFamily="34" charset="0"/>
                </a:rPr>
                <a:t>Joint governance (pluralist board or other multi-party governing body)</a:t>
              </a:r>
            </a:p>
          </p:txBody>
        </p:sp>
        <p:sp>
          <p:nvSpPr>
            <p:cNvPr id="6" name="Freeform 5"/>
            <p:cNvSpPr/>
            <p:nvPr/>
          </p:nvSpPr>
          <p:spPr>
            <a:xfrm>
              <a:off x="433638" y="1951969"/>
              <a:ext cx="1781058" cy="946249"/>
            </a:xfrm>
            <a:custGeom>
              <a:avLst/>
              <a:gdLst>
                <a:gd name="connsiteX0" fmla="*/ 0 w 1514952"/>
                <a:gd name="connsiteY0" fmla="*/ 157711 h 946249"/>
                <a:gd name="connsiteX1" fmla="*/ 157711 w 1514952"/>
                <a:gd name="connsiteY1" fmla="*/ 0 h 946249"/>
                <a:gd name="connsiteX2" fmla="*/ 1357241 w 1514952"/>
                <a:gd name="connsiteY2" fmla="*/ 0 h 946249"/>
                <a:gd name="connsiteX3" fmla="*/ 1514952 w 1514952"/>
                <a:gd name="connsiteY3" fmla="*/ 157711 h 946249"/>
                <a:gd name="connsiteX4" fmla="*/ 1514952 w 1514952"/>
                <a:gd name="connsiteY4" fmla="*/ 788538 h 946249"/>
                <a:gd name="connsiteX5" fmla="*/ 1357241 w 1514952"/>
                <a:gd name="connsiteY5" fmla="*/ 946249 h 946249"/>
                <a:gd name="connsiteX6" fmla="*/ 157711 w 1514952"/>
                <a:gd name="connsiteY6" fmla="*/ 946249 h 946249"/>
                <a:gd name="connsiteX7" fmla="*/ 0 w 1514952"/>
                <a:gd name="connsiteY7" fmla="*/ 788538 h 946249"/>
                <a:gd name="connsiteX8" fmla="*/ 0 w 1514952"/>
                <a:gd name="connsiteY8" fmla="*/ 157711 h 94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2" h="946249">
                  <a:moveTo>
                    <a:pt x="0" y="157711"/>
                  </a:moveTo>
                  <a:cubicBezTo>
                    <a:pt x="0" y="70610"/>
                    <a:pt x="70610" y="0"/>
                    <a:pt x="157711" y="0"/>
                  </a:cubicBezTo>
                  <a:lnTo>
                    <a:pt x="1357241" y="0"/>
                  </a:lnTo>
                  <a:cubicBezTo>
                    <a:pt x="1444342" y="0"/>
                    <a:pt x="1514952" y="70610"/>
                    <a:pt x="1514952" y="157711"/>
                  </a:cubicBezTo>
                  <a:lnTo>
                    <a:pt x="1514952" y="788538"/>
                  </a:lnTo>
                  <a:cubicBezTo>
                    <a:pt x="1514952" y="875639"/>
                    <a:pt x="1444342" y="946249"/>
                    <a:pt x="1357241" y="946249"/>
                  </a:cubicBezTo>
                  <a:lnTo>
                    <a:pt x="157711" y="946249"/>
                  </a:lnTo>
                  <a:cubicBezTo>
                    <a:pt x="70610" y="946249"/>
                    <a:pt x="0" y="875639"/>
                    <a:pt x="0" y="788538"/>
                  </a:cubicBezTo>
                  <a:lnTo>
                    <a:pt x="0" y="157711"/>
                  </a:lnTo>
                  <a:close/>
                </a:path>
              </a:pathLst>
            </a:custGeom>
          </p:spPr>
          <p:style>
            <a:lnRef idx="2">
              <a:schemeClr val="lt1">
                <a:hueOff val="0"/>
                <a:satOff val="0"/>
                <a:lumOff val="0"/>
                <a:alphaOff val="0"/>
              </a:schemeClr>
            </a:lnRef>
            <a:fillRef idx="1">
              <a:schemeClr val="accent3">
                <a:shade val="80000"/>
                <a:hueOff val="-61051"/>
                <a:satOff val="2132"/>
                <a:lumOff val="7475"/>
                <a:alphaOff val="0"/>
              </a:schemeClr>
            </a:fillRef>
            <a:effectRef idx="0">
              <a:schemeClr val="accent3">
                <a:shade val="80000"/>
                <a:hueOff val="-61051"/>
                <a:satOff val="2132"/>
                <a:lumOff val="7475"/>
                <a:alphaOff val="0"/>
              </a:schemeClr>
            </a:effectRef>
            <a:fontRef idx="minor">
              <a:schemeClr val="lt1"/>
            </a:fontRef>
          </p:style>
          <p:txBody>
            <a:bodyPr spcFirstLastPara="0" vert="horz" wrap="square" lIns="91912" tIns="69052" rIns="91912" bIns="69052" numCol="1" spcCol="1270" anchor="ctr" anchorCtr="0">
              <a:noAutofit/>
            </a:bodyPr>
            <a:lstStyle/>
            <a:p>
              <a:pPr lvl="0" algn="ctr" defTabSz="533400">
                <a:lnSpc>
                  <a:spcPct val="90000"/>
                </a:lnSpc>
                <a:spcBef>
                  <a:spcPct val="0"/>
                </a:spcBef>
                <a:spcAft>
                  <a:spcPct val="35000"/>
                </a:spcAft>
              </a:pPr>
              <a:r>
                <a:rPr lang="en-US" kern="1200" dirty="0" smtClean="0">
                  <a:latin typeface="Arial" panose="020B0604020202020204" pitchFamily="34" charset="0"/>
                  <a:cs typeface="Arial" panose="020B0604020202020204" pitchFamily="34" charset="0"/>
                </a:rPr>
                <a:t>Type B. Shared Governance</a:t>
              </a:r>
              <a:endParaRPr lang="en-US" kern="1200" dirty="0">
                <a:latin typeface="Arial" panose="020B0604020202020204" pitchFamily="34" charset="0"/>
                <a:cs typeface="Arial" panose="020B0604020202020204" pitchFamily="34" charset="0"/>
              </a:endParaRPr>
            </a:p>
          </p:txBody>
        </p:sp>
        <p:sp>
          <p:nvSpPr>
            <p:cNvPr id="7" name="Freeform 6"/>
            <p:cNvSpPr/>
            <p:nvPr/>
          </p:nvSpPr>
          <p:spPr>
            <a:xfrm>
              <a:off x="2098349" y="2992842"/>
              <a:ext cx="6362394" cy="898937"/>
            </a:xfrm>
            <a:custGeom>
              <a:avLst/>
              <a:gdLst>
                <a:gd name="connsiteX0" fmla="*/ 126169 w 756999"/>
                <a:gd name="connsiteY0" fmla="*/ 0 h 6512151"/>
                <a:gd name="connsiteX1" fmla="*/ 630830 w 756999"/>
                <a:gd name="connsiteY1" fmla="*/ 0 h 6512151"/>
                <a:gd name="connsiteX2" fmla="*/ 756999 w 756999"/>
                <a:gd name="connsiteY2" fmla="*/ 126169 h 6512151"/>
                <a:gd name="connsiteX3" fmla="*/ 756999 w 756999"/>
                <a:gd name="connsiteY3" fmla="*/ 6512151 h 6512151"/>
                <a:gd name="connsiteX4" fmla="*/ 756999 w 756999"/>
                <a:gd name="connsiteY4" fmla="*/ 6512151 h 6512151"/>
                <a:gd name="connsiteX5" fmla="*/ 0 w 756999"/>
                <a:gd name="connsiteY5" fmla="*/ 6512151 h 6512151"/>
                <a:gd name="connsiteX6" fmla="*/ 0 w 756999"/>
                <a:gd name="connsiteY6" fmla="*/ 6512151 h 6512151"/>
                <a:gd name="connsiteX7" fmla="*/ 0 w 756999"/>
                <a:gd name="connsiteY7" fmla="*/ 126169 h 6512151"/>
                <a:gd name="connsiteX8" fmla="*/ 126169 w 756999"/>
                <a:gd name="connsiteY8" fmla="*/ 0 h 65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999" h="6512151">
                  <a:moveTo>
                    <a:pt x="756999" y="1085383"/>
                  </a:moveTo>
                  <a:lnTo>
                    <a:pt x="756999" y="5426768"/>
                  </a:lnTo>
                  <a:cubicBezTo>
                    <a:pt x="756999" y="6026204"/>
                    <a:pt x="750433" y="6512147"/>
                    <a:pt x="742333" y="6512147"/>
                  </a:cubicBezTo>
                  <a:lnTo>
                    <a:pt x="0" y="6512147"/>
                  </a:lnTo>
                  <a:lnTo>
                    <a:pt x="0" y="6512147"/>
                  </a:lnTo>
                  <a:lnTo>
                    <a:pt x="0" y="4"/>
                  </a:lnTo>
                  <a:lnTo>
                    <a:pt x="0" y="4"/>
                  </a:lnTo>
                  <a:lnTo>
                    <a:pt x="742333" y="4"/>
                  </a:lnTo>
                  <a:cubicBezTo>
                    <a:pt x="750433" y="4"/>
                    <a:pt x="756999" y="485947"/>
                    <a:pt x="756999" y="1085383"/>
                  </a:cubicBez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0779" rIns="284604" bIns="160779" numCol="1" spcCol="1270" anchor="ctr" anchorCtr="0">
              <a:noAutofit/>
            </a:bodyPr>
            <a:lstStyle/>
            <a:p>
              <a:pPr lvl="1" algn="l" defTabSz="488950">
                <a:lnSpc>
                  <a:spcPct val="90000"/>
                </a:lnSpc>
                <a:spcBef>
                  <a:spcPct val="0"/>
                </a:spcBef>
                <a:spcAft>
                  <a:spcPct val="15000"/>
                </a:spcAft>
              </a:pPr>
              <a:r>
                <a:rPr lang="en-US" kern="1200" dirty="0" smtClean="0">
                  <a:latin typeface="Arial" panose="020B0604020202020204" pitchFamily="34" charset="0"/>
                  <a:cs typeface="Arial" panose="020B0604020202020204" pitchFamily="34" charset="0"/>
                </a:rPr>
                <a:t>Conserved areas established and run by:</a:t>
              </a:r>
              <a:endParaRPr lang="en-US" kern="1200" dirty="0">
                <a:latin typeface="Arial" panose="020B0604020202020204" pitchFamily="34" charset="0"/>
                <a:cs typeface="Arial" panose="020B0604020202020204" pitchFamily="34" charset="0"/>
              </a:endParaRPr>
            </a:p>
            <a:p>
              <a:pPr lvl="1" indent="-182880" defTabSz="488950">
                <a:spcBef>
                  <a:spcPct val="0"/>
                </a:spcBef>
                <a:buFont typeface="Arial" panose="020B0604020202020204" pitchFamily="34" charset="0"/>
                <a:buChar char="•"/>
              </a:pPr>
              <a:r>
                <a:rPr lang="en-US" kern="1200" dirty="0">
                  <a:latin typeface="Arial" panose="020B0604020202020204" pitchFamily="34" charset="0"/>
                  <a:cs typeface="Arial" panose="020B0604020202020204" pitchFamily="34" charset="0"/>
                </a:rPr>
                <a:t>Individual landowners</a:t>
              </a:r>
            </a:p>
            <a:p>
              <a:pPr lvl="1" indent="-182880" defTabSz="488950">
                <a:spcBef>
                  <a:spcPct val="0"/>
                </a:spcBef>
                <a:buFont typeface="Arial" panose="020B0604020202020204" pitchFamily="34" charset="0"/>
                <a:buChar char="•"/>
              </a:pPr>
              <a:r>
                <a:rPr lang="en-US" kern="1200" dirty="0">
                  <a:latin typeface="Arial" panose="020B0604020202020204" pitchFamily="34" charset="0"/>
                  <a:cs typeface="Arial" panose="020B0604020202020204" pitchFamily="34" charset="0"/>
                </a:rPr>
                <a:t>Non-profit organizations (e.g. NGOs, universities)</a:t>
              </a:r>
            </a:p>
            <a:p>
              <a:pPr lvl="1" indent="-182880" defTabSz="488950">
                <a:spcBef>
                  <a:spcPct val="0"/>
                </a:spcBef>
                <a:buFont typeface="Arial" panose="020B0604020202020204" pitchFamily="34" charset="0"/>
                <a:buChar char="•"/>
              </a:pPr>
              <a:r>
                <a:rPr lang="en-US" kern="1200" dirty="0">
                  <a:latin typeface="Arial" panose="020B0604020202020204" pitchFamily="34" charset="0"/>
                  <a:cs typeface="Arial" panose="020B0604020202020204" pitchFamily="34" charset="0"/>
                </a:rPr>
                <a:t>For-profit organizations (e.g. corporate owners, cooperatives)</a:t>
              </a:r>
            </a:p>
          </p:txBody>
        </p:sp>
        <p:sp>
          <p:nvSpPr>
            <p:cNvPr id="8" name="Freeform 7"/>
            <p:cNvSpPr/>
            <p:nvPr/>
          </p:nvSpPr>
          <p:spPr>
            <a:xfrm>
              <a:off x="433638" y="2945530"/>
              <a:ext cx="1781058" cy="946249"/>
            </a:xfrm>
            <a:custGeom>
              <a:avLst/>
              <a:gdLst>
                <a:gd name="connsiteX0" fmla="*/ 0 w 1514952"/>
                <a:gd name="connsiteY0" fmla="*/ 157711 h 946249"/>
                <a:gd name="connsiteX1" fmla="*/ 157711 w 1514952"/>
                <a:gd name="connsiteY1" fmla="*/ 0 h 946249"/>
                <a:gd name="connsiteX2" fmla="*/ 1357241 w 1514952"/>
                <a:gd name="connsiteY2" fmla="*/ 0 h 946249"/>
                <a:gd name="connsiteX3" fmla="*/ 1514952 w 1514952"/>
                <a:gd name="connsiteY3" fmla="*/ 157711 h 946249"/>
                <a:gd name="connsiteX4" fmla="*/ 1514952 w 1514952"/>
                <a:gd name="connsiteY4" fmla="*/ 788538 h 946249"/>
                <a:gd name="connsiteX5" fmla="*/ 1357241 w 1514952"/>
                <a:gd name="connsiteY5" fmla="*/ 946249 h 946249"/>
                <a:gd name="connsiteX6" fmla="*/ 157711 w 1514952"/>
                <a:gd name="connsiteY6" fmla="*/ 946249 h 946249"/>
                <a:gd name="connsiteX7" fmla="*/ 0 w 1514952"/>
                <a:gd name="connsiteY7" fmla="*/ 788538 h 946249"/>
                <a:gd name="connsiteX8" fmla="*/ 0 w 1514952"/>
                <a:gd name="connsiteY8" fmla="*/ 157711 h 94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2" h="946249">
                  <a:moveTo>
                    <a:pt x="0" y="157711"/>
                  </a:moveTo>
                  <a:cubicBezTo>
                    <a:pt x="0" y="70610"/>
                    <a:pt x="70610" y="0"/>
                    <a:pt x="157711" y="0"/>
                  </a:cubicBezTo>
                  <a:lnTo>
                    <a:pt x="1357241" y="0"/>
                  </a:lnTo>
                  <a:cubicBezTo>
                    <a:pt x="1444342" y="0"/>
                    <a:pt x="1514952" y="70610"/>
                    <a:pt x="1514952" y="157711"/>
                  </a:cubicBezTo>
                  <a:lnTo>
                    <a:pt x="1514952" y="788538"/>
                  </a:lnTo>
                  <a:cubicBezTo>
                    <a:pt x="1514952" y="875639"/>
                    <a:pt x="1444342" y="946249"/>
                    <a:pt x="1357241" y="946249"/>
                  </a:cubicBezTo>
                  <a:lnTo>
                    <a:pt x="157711" y="946249"/>
                  </a:lnTo>
                  <a:cubicBezTo>
                    <a:pt x="70610" y="946249"/>
                    <a:pt x="0" y="875639"/>
                    <a:pt x="0" y="788538"/>
                  </a:cubicBezTo>
                  <a:lnTo>
                    <a:pt x="0" y="157711"/>
                  </a:lnTo>
                  <a:close/>
                </a:path>
              </a:pathLst>
            </a:custGeom>
          </p:spPr>
          <p:style>
            <a:lnRef idx="2">
              <a:schemeClr val="lt1">
                <a:hueOff val="0"/>
                <a:satOff val="0"/>
                <a:lumOff val="0"/>
                <a:alphaOff val="0"/>
              </a:schemeClr>
            </a:lnRef>
            <a:fillRef idx="1">
              <a:schemeClr val="accent3">
                <a:shade val="80000"/>
                <a:hueOff val="-122102"/>
                <a:satOff val="4265"/>
                <a:lumOff val="14950"/>
                <a:alphaOff val="0"/>
              </a:schemeClr>
            </a:fillRef>
            <a:effectRef idx="0">
              <a:schemeClr val="accent3">
                <a:shade val="80000"/>
                <a:hueOff val="-122102"/>
                <a:satOff val="4265"/>
                <a:lumOff val="14950"/>
                <a:alphaOff val="0"/>
              </a:schemeClr>
            </a:effectRef>
            <a:fontRef idx="minor">
              <a:schemeClr val="lt1"/>
            </a:fontRef>
          </p:style>
          <p:txBody>
            <a:bodyPr spcFirstLastPara="0" vert="horz" wrap="square" lIns="91912" tIns="69052" rIns="91912" bIns="69052" numCol="1" spcCol="1270" anchor="ctr" anchorCtr="0">
              <a:noAutofit/>
            </a:bodyPr>
            <a:lstStyle/>
            <a:p>
              <a:pPr lvl="0" algn="ctr" defTabSz="533400">
                <a:lnSpc>
                  <a:spcPct val="90000"/>
                </a:lnSpc>
                <a:spcBef>
                  <a:spcPct val="0"/>
                </a:spcBef>
                <a:spcAft>
                  <a:spcPct val="35000"/>
                </a:spcAft>
              </a:pPr>
              <a:r>
                <a:rPr lang="en-US" kern="1200" dirty="0" smtClean="0">
                  <a:latin typeface="Arial" panose="020B0604020202020204" pitchFamily="34" charset="0"/>
                  <a:cs typeface="Arial" panose="020B0604020202020204" pitchFamily="34" charset="0"/>
                </a:rPr>
                <a:t>Type C. Private Governance</a:t>
              </a:r>
              <a:endParaRPr lang="en-US" kern="1200" dirty="0">
                <a:latin typeface="Arial" panose="020B0604020202020204" pitchFamily="34" charset="0"/>
                <a:cs typeface="Arial" panose="020B0604020202020204" pitchFamily="34" charset="0"/>
              </a:endParaRPr>
            </a:p>
          </p:txBody>
        </p:sp>
        <p:sp>
          <p:nvSpPr>
            <p:cNvPr id="10" name="Freeform 9"/>
            <p:cNvSpPr/>
            <p:nvPr/>
          </p:nvSpPr>
          <p:spPr>
            <a:xfrm>
              <a:off x="2125774" y="3986403"/>
              <a:ext cx="6333373" cy="898935"/>
            </a:xfrm>
            <a:custGeom>
              <a:avLst/>
              <a:gdLst>
                <a:gd name="connsiteX0" fmla="*/ 126169 w 756999"/>
                <a:gd name="connsiteY0" fmla="*/ 0 h 6482446"/>
                <a:gd name="connsiteX1" fmla="*/ 630830 w 756999"/>
                <a:gd name="connsiteY1" fmla="*/ 0 h 6482446"/>
                <a:gd name="connsiteX2" fmla="*/ 756999 w 756999"/>
                <a:gd name="connsiteY2" fmla="*/ 126169 h 6482446"/>
                <a:gd name="connsiteX3" fmla="*/ 756999 w 756999"/>
                <a:gd name="connsiteY3" fmla="*/ 6482446 h 6482446"/>
                <a:gd name="connsiteX4" fmla="*/ 756999 w 756999"/>
                <a:gd name="connsiteY4" fmla="*/ 6482446 h 6482446"/>
                <a:gd name="connsiteX5" fmla="*/ 0 w 756999"/>
                <a:gd name="connsiteY5" fmla="*/ 6482446 h 6482446"/>
                <a:gd name="connsiteX6" fmla="*/ 0 w 756999"/>
                <a:gd name="connsiteY6" fmla="*/ 6482446 h 6482446"/>
                <a:gd name="connsiteX7" fmla="*/ 0 w 756999"/>
                <a:gd name="connsiteY7" fmla="*/ 126169 h 6482446"/>
                <a:gd name="connsiteX8" fmla="*/ 126169 w 756999"/>
                <a:gd name="connsiteY8" fmla="*/ 0 h 648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999" h="6482446">
                  <a:moveTo>
                    <a:pt x="756999" y="1080432"/>
                  </a:moveTo>
                  <a:lnTo>
                    <a:pt x="756999" y="5402014"/>
                  </a:lnTo>
                  <a:cubicBezTo>
                    <a:pt x="756999" y="5998716"/>
                    <a:pt x="750402" y="6482442"/>
                    <a:pt x="742265" y="6482442"/>
                  </a:cubicBezTo>
                  <a:lnTo>
                    <a:pt x="0" y="6482442"/>
                  </a:lnTo>
                  <a:lnTo>
                    <a:pt x="0" y="6482442"/>
                  </a:lnTo>
                  <a:lnTo>
                    <a:pt x="0" y="4"/>
                  </a:lnTo>
                  <a:lnTo>
                    <a:pt x="0" y="4"/>
                  </a:lnTo>
                  <a:lnTo>
                    <a:pt x="742265" y="4"/>
                  </a:lnTo>
                  <a:cubicBezTo>
                    <a:pt x="750402" y="4"/>
                    <a:pt x="756999" y="483730"/>
                    <a:pt x="756999" y="1080432"/>
                  </a:cubicBez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0779" rIns="284604" bIns="160780" numCol="1" spcCol="1270" anchor="ctr" anchorCtr="0">
              <a:noAutofit/>
            </a:bodyPr>
            <a:lstStyle/>
            <a:p>
              <a:pPr lvl="1" indent="-182880" defTabSz="488950">
                <a:spcBef>
                  <a:spcPct val="0"/>
                </a:spcBef>
                <a:buFont typeface="Arial" panose="020B0604020202020204" pitchFamily="34" charset="0"/>
                <a:buChar char="•"/>
              </a:pPr>
              <a:r>
                <a:rPr lang="en-US" kern="1200" dirty="0">
                  <a:latin typeface="Arial" panose="020B0604020202020204" pitchFamily="34" charset="0"/>
                  <a:cs typeface="Arial" panose="020B0604020202020204" pitchFamily="34" charset="0"/>
                </a:rPr>
                <a:t>Indigenous Peoples’ conserved territories and areas</a:t>
              </a:r>
            </a:p>
            <a:p>
              <a:pPr lvl="1" indent="-182880" defTabSz="488950">
                <a:spcBef>
                  <a:spcPct val="0"/>
                </a:spcBef>
                <a:buFont typeface="Arial" panose="020B0604020202020204" pitchFamily="34" charset="0"/>
                <a:buChar char="•"/>
              </a:pPr>
              <a:r>
                <a:rPr lang="en-US" kern="1200" dirty="0">
                  <a:latin typeface="Arial" panose="020B0604020202020204" pitchFamily="34" charset="0"/>
                  <a:cs typeface="Arial" panose="020B0604020202020204" pitchFamily="34" charset="0"/>
                </a:rPr>
                <a:t>Community conserved areas and territories</a:t>
              </a:r>
            </a:p>
          </p:txBody>
        </p:sp>
        <p:sp>
          <p:nvSpPr>
            <p:cNvPr id="11" name="Freeform 10"/>
            <p:cNvSpPr/>
            <p:nvPr/>
          </p:nvSpPr>
          <p:spPr>
            <a:xfrm>
              <a:off x="433638" y="3939091"/>
              <a:ext cx="1814105" cy="946249"/>
            </a:xfrm>
            <a:custGeom>
              <a:avLst/>
              <a:gdLst>
                <a:gd name="connsiteX0" fmla="*/ 0 w 1543062"/>
                <a:gd name="connsiteY0" fmla="*/ 157711 h 946249"/>
                <a:gd name="connsiteX1" fmla="*/ 157711 w 1543062"/>
                <a:gd name="connsiteY1" fmla="*/ 0 h 946249"/>
                <a:gd name="connsiteX2" fmla="*/ 1385351 w 1543062"/>
                <a:gd name="connsiteY2" fmla="*/ 0 h 946249"/>
                <a:gd name="connsiteX3" fmla="*/ 1543062 w 1543062"/>
                <a:gd name="connsiteY3" fmla="*/ 157711 h 946249"/>
                <a:gd name="connsiteX4" fmla="*/ 1543062 w 1543062"/>
                <a:gd name="connsiteY4" fmla="*/ 788538 h 946249"/>
                <a:gd name="connsiteX5" fmla="*/ 1385351 w 1543062"/>
                <a:gd name="connsiteY5" fmla="*/ 946249 h 946249"/>
                <a:gd name="connsiteX6" fmla="*/ 157711 w 1543062"/>
                <a:gd name="connsiteY6" fmla="*/ 946249 h 946249"/>
                <a:gd name="connsiteX7" fmla="*/ 0 w 1543062"/>
                <a:gd name="connsiteY7" fmla="*/ 788538 h 946249"/>
                <a:gd name="connsiteX8" fmla="*/ 0 w 1543062"/>
                <a:gd name="connsiteY8" fmla="*/ 157711 h 94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062" h="946249">
                  <a:moveTo>
                    <a:pt x="0" y="157711"/>
                  </a:moveTo>
                  <a:cubicBezTo>
                    <a:pt x="0" y="70610"/>
                    <a:pt x="70610" y="0"/>
                    <a:pt x="157711" y="0"/>
                  </a:cubicBezTo>
                  <a:lnTo>
                    <a:pt x="1385351" y="0"/>
                  </a:lnTo>
                  <a:cubicBezTo>
                    <a:pt x="1472452" y="0"/>
                    <a:pt x="1543062" y="70610"/>
                    <a:pt x="1543062" y="157711"/>
                  </a:cubicBezTo>
                  <a:lnTo>
                    <a:pt x="1543062" y="788538"/>
                  </a:lnTo>
                  <a:cubicBezTo>
                    <a:pt x="1543062" y="875639"/>
                    <a:pt x="1472452" y="946249"/>
                    <a:pt x="1385351" y="946249"/>
                  </a:cubicBezTo>
                  <a:lnTo>
                    <a:pt x="157711" y="946249"/>
                  </a:lnTo>
                  <a:cubicBezTo>
                    <a:pt x="70610" y="946249"/>
                    <a:pt x="0" y="875639"/>
                    <a:pt x="0" y="788538"/>
                  </a:cubicBezTo>
                  <a:lnTo>
                    <a:pt x="0" y="157711"/>
                  </a:lnTo>
                  <a:close/>
                </a:path>
              </a:pathLst>
            </a:custGeom>
          </p:spPr>
          <p:style>
            <a:lnRef idx="2">
              <a:schemeClr val="lt1">
                <a:hueOff val="0"/>
                <a:satOff val="0"/>
                <a:lumOff val="0"/>
                <a:alphaOff val="0"/>
              </a:schemeClr>
            </a:lnRef>
            <a:fillRef idx="1">
              <a:schemeClr val="accent3">
                <a:shade val="80000"/>
                <a:hueOff val="-183153"/>
                <a:satOff val="6397"/>
                <a:lumOff val="22425"/>
                <a:alphaOff val="0"/>
              </a:schemeClr>
            </a:fillRef>
            <a:effectRef idx="0">
              <a:schemeClr val="accent3">
                <a:shade val="80000"/>
                <a:hueOff val="-183153"/>
                <a:satOff val="6397"/>
                <a:lumOff val="22425"/>
                <a:alphaOff val="0"/>
              </a:schemeClr>
            </a:effectRef>
            <a:fontRef idx="minor">
              <a:schemeClr val="lt1"/>
            </a:fontRef>
          </p:style>
          <p:txBody>
            <a:bodyPr spcFirstLastPara="0" vert="horz" wrap="square" lIns="91912" tIns="69052" rIns="91912" bIns="69052" numCol="1" spcCol="1270" anchor="ctr" anchorCtr="0">
              <a:noAutofit/>
            </a:bodyPr>
            <a:lstStyle/>
            <a:p>
              <a:pPr lvl="0" algn="ctr" defTabSz="533400">
                <a:lnSpc>
                  <a:spcPct val="90000"/>
                </a:lnSpc>
                <a:spcBef>
                  <a:spcPct val="0"/>
                </a:spcBef>
                <a:spcAft>
                  <a:spcPct val="35000"/>
                </a:spcAft>
              </a:pPr>
              <a:r>
                <a:rPr lang="en-US" kern="1200" dirty="0" smtClean="0">
                  <a:latin typeface="Arial" panose="020B0604020202020204" pitchFamily="34" charset="0"/>
                  <a:cs typeface="Arial" panose="020B0604020202020204" pitchFamily="34" charset="0"/>
                </a:rPr>
                <a:t>Type D. Governance by Indigenous Peoples and Local </a:t>
              </a:r>
              <a:r>
                <a:rPr lang="en-US" kern="1200" dirty="0">
                  <a:latin typeface="Arial" panose="020B0604020202020204" pitchFamily="34" charset="0"/>
                  <a:cs typeface="Arial" panose="020B0604020202020204" pitchFamily="34" charset="0"/>
                </a:rPr>
                <a:t>C</a:t>
              </a:r>
              <a:r>
                <a:rPr lang="en-US" kern="1200" dirty="0" smtClean="0">
                  <a:latin typeface="Arial" panose="020B0604020202020204" pitchFamily="34" charset="0"/>
                  <a:cs typeface="Arial" panose="020B0604020202020204" pitchFamily="34" charset="0"/>
                </a:rPr>
                <a:t>ommunities</a:t>
              </a:r>
              <a:endParaRPr lang="en-US" kern="1200" dirty="0">
                <a:latin typeface="Arial" panose="020B0604020202020204" pitchFamily="34" charset="0"/>
                <a:cs typeface="Arial" panose="020B0604020202020204" pitchFamily="34" charset="0"/>
              </a:endParaRPr>
            </a:p>
          </p:txBody>
        </p:sp>
      </p:grpSp>
      <p:sp>
        <p:nvSpPr>
          <p:cNvPr id="9" name="Title 8"/>
          <p:cNvSpPr>
            <a:spLocks noGrp="1"/>
          </p:cNvSpPr>
          <p:nvPr>
            <p:ph type="title"/>
          </p:nvPr>
        </p:nvSpPr>
        <p:spPr/>
        <p:txBody>
          <a:bodyPr/>
          <a:lstStyle/>
          <a:p>
            <a:r>
              <a:rPr lang="en-GB" smtClean="0"/>
              <a:t>Types of Governance</a:t>
            </a:r>
            <a:endParaRPr lang="en-GB" dirty="0"/>
          </a:p>
        </p:txBody>
      </p:sp>
    </p:spTree>
    <p:extLst>
      <p:ext uri="{BB962C8B-B14F-4D97-AF65-F5344CB8AC3E}">
        <p14:creationId xmlns:p14="http://schemas.microsoft.com/office/powerpoint/2010/main" val="3017329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9"/>
        <p:cNvGrpSpPr/>
        <p:nvPr/>
      </p:nvGrpSpPr>
      <p:grpSpPr>
        <a:xfrm>
          <a:off x="0" y="0"/>
          <a:ext cx="0" cy="0"/>
          <a:chOff x="0" y="0"/>
          <a:chExt cx="0" cy="0"/>
        </a:xfrm>
      </p:grpSpPr>
      <p:sp>
        <p:nvSpPr>
          <p:cNvPr id="16" name="Google Shape;155;p29"/>
          <p:cNvSpPr txBox="1"/>
          <p:nvPr/>
        </p:nvSpPr>
        <p:spPr>
          <a:xfrm>
            <a:off x="3008006" y="1371600"/>
            <a:ext cx="2887325" cy="632064"/>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2400" dirty="0" smtClean="0">
                <a:latin typeface="Arial" panose="020B0604020202020204" pitchFamily="34" charset="0"/>
                <a:ea typeface="Times New Roman"/>
                <a:cs typeface="Arial" panose="020B0604020202020204" pitchFamily="34" charset="0"/>
                <a:sym typeface="Times New Roman"/>
              </a:rPr>
              <a:t>International</a:t>
            </a:r>
            <a:endParaRPr sz="2400" dirty="0">
              <a:solidFill>
                <a:srgbClr val="FFFFFF"/>
              </a:solidFill>
              <a:latin typeface="Calibri"/>
              <a:ea typeface="Calibri"/>
              <a:cs typeface="Calibri"/>
              <a:sym typeface="Calibri"/>
            </a:endParaRPr>
          </a:p>
        </p:txBody>
      </p:sp>
      <p:sp>
        <p:nvSpPr>
          <p:cNvPr id="17" name="Google Shape;155;p29"/>
          <p:cNvSpPr txBox="1"/>
          <p:nvPr/>
        </p:nvSpPr>
        <p:spPr>
          <a:xfrm>
            <a:off x="3008006" y="2155539"/>
            <a:ext cx="2887325" cy="632064"/>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2400" dirty="0" smtClean="0">
                <a:latin typeface="Arial" panose="020B0604020202020204" pitchFamily="34" charset="0"/>
                <a:ea typeface="Times New Roman"/>
                <a:cs typeface="Arial" panose="020B0604020202020204" pitchFamily="34" charset="0"/>
                <a:sym typeface="Times New Roman"/>
              </a:rPr>
              <a:t>Regional</a:t>
            </a:r>
            <a:endParaRPr sz="2400" dirty="0">
              <a:solidFill>
                <a:srgbClr val="FFFFFF"/>
              </a:solidFill>
              <a:latin typeface="Calibri"/>
              <a:ea typeface="Calibri"/>
              <a:cs typeface="Calibri"/>
              <a:sym typeface="Calibri"/>
            </a:endParaRPr>
          </a:p>
        </p:txBody>
      </p:sp>
      <p:sp>
        <p:nvSpPr>
          <p:cNvPr id="18" name="Google Shape;155;p29"/>
          <p:cNvSpPr txBox="1"/>
          <p:nvPr/>
        </p:nvSpPr>
        <p:spPr>
          <a:xfrm>
            <a:off x="3008006" y="2939478"/>
            <a:ext cx="2887325" cy="632064"/>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2400" dirty="0" smtClean="0">
                <a:latin typeface="Arial" panose="020B0604020202020204" pitchFamily="34" charset="0"/>
                <a:ea typeface="Times New Roman"/>
                <a:cs typeface="Arial" panose="020B0604020202020204" pitchFamily="34" charset="0"/>
                <a:sym typeface="Times New Roman"/>
              </a:rPr>
              <a:t>National</a:t>
            </a:r>
            <a:endParaRPr sz="2400" dirty="0">
              <a:solidFill>
                <a:srgbClr val="FFFFFF"/>
              </a:solidFill>
              <a:latin typeface="Calibri"/>
              <a:ea typeface="Calibri"/>
              <a:cs typeface="Calibri"/>
              <a:sym typeface="Calibri"/>
            </a:endParaRPr>
          </a:p>
        </p:txBody>
      </p:sp>
      <p:sp>
        <p:nvSpPr>
          <p:cNvPr id="19" name="Google Shape;155;p29"/>
          <p:cNvSpPr txBox="1"/>
          <p:nvPr/>
        </p:nvSpPr>
        <p:spPr>
          <a:xfrm>
            <a:off x="3008006" y="3709569"/>
            <a:ext cx="2887325" cy="632064"/>
          </a:xfrm>
          <a:prstGeom prst="rect">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40"/>
              </a:spcBef>
              <a:spcAft>
                <a:spcPts val="0"/>
              </a:spcAft>
              <a:buNone/>
            </a:pPr>
            <a:r>
              <a:rPr lang="en" sz="2400" dirty="0" smtClean="0">
                <a:latin typeface="Arial" panose="020B0604020202020204" pitchFamily="34" charset="0"/>
                <a:ea typeface="Calibri"/>
                <a:cs typeface="Arial" panose="020B0604020202020204" pitchFamily="34" charset="0"/>
                <a:sym typeface="Times New Roman"/>
              </a:rPr>
              <a:t>Local</a:t>
            </a:r>
            <a:endParaRPr sz="2400" dirty="0">
              <a:solidFill>
                <a:srgbClr val="FFFFFF"/>
              </a:solidFill>
              <a:latin typeface="Calibri"/>
              <a:ea typeface="Calibri"/>
              <a:cs typeface="Calibri"/>
              <a:sym typeface="Calibri"/>
            </a:endParaRPr>
          </a:p>
        </p:txBody>
      </p:sp>
      <p:sp>
        <p:nvSpPr>
          <p:cNvPr id="9" name="Oval 8"/>
          <p:cNvSpPr/>
          <p:nvPr/>
        </p:nvSpPr>
        <p:spPr>
          <a:xfrm rot="5400000">
            <a:off x="5959422" y="2529166"/>
            <a:ext cx="2970031" cy="641393"/>
          </a:xfrm>
          <a:prstGeom prst="ellipse">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spcBef>
                <a:spcPts val="640"/>
              </a:spcBef>
            </a:pPr>
            <a:r>
              <a:rPr lang="en-US" sz="2400" dirty="0" smtClean="0">
                <a:solidFill>
                  <a:srgbClr val="000000"/>
                </a:solidFill>
                <a:latin typeface="Arial" panose="020B0604020202020204" pitchFamily="34" charset="0"/>
                <a:ea typeface="Times New Roman"/>
                <a:cs typeface="Arial" panose="020B0604020202020204" pitchFamily="34" charset="0"/>
              </a:rPr>
              <a:t>Private</a:t>
            </a:r>
            <a:endParaRPr lang="en-US" sz="2400" dirty="0">
              <a:solidFill>
                <a:srgbClr val="000000"/>
              </a:solidFill>
              <a:latin typeface="Arial" panose="020B0604020202020204" pitchFamily="34" charset="0"/>
              <a:ea typeface="Times New Roman"/>
              <a:cs typeface="Arial" panose="020B0604020202020204" pitchFamily="34" charset="0"/>
            </a:endParaRPr>
          </a:p>
        </p:txBody>
      </p:sp>
      <p:sp>
        <p:nvSpPr>
          <p:cNvPr id="22" name="Oval 21"/>
          <p:cNvSpPr/>
          <p:nvPr/>
        </p:nvSpPr>
        <p:spPr>
          <a:xfrm rot="5400000">
            <a:off x="5104730" y="2529166"/>
            <a:ext cx="2970031" cy="641393"/>
          </a:xfrm>
          <a:prstGeom prst="ellipse">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spcBef>
                <a:spcPts val="640"/>
              </a:spcBef>
            </a:pPr>
            <a:r>
              <a:rPr lang="en-US" sz="2400" dirty="0" smtClean="0">
                <a:solidFill>
                  <a:srgbClr val="000000"/>
                </a:solidFill>
                <a:latin typeface="Arial" panose="020B0604020202020204" pitchFamily="34" charset="0"/>
                <a:ea typeface="Times New Roman"/>
                <a:cs typeface="Arial" panose="020B0604020202020204" pitchFamily="34" charset="0"/>
              </a:rPr>
              <a:t>Community</a:t>
            </a:r>
            <a:endParaRPr lang="en-US" sz="2400" dirty="0">
              <a:solidFill>
                <a:srgbClr val="000000"/>
              </a:solidFill>
              <a:latin typeface="Arial" panose="020B0604020202020204" pitchFamily="34" charset="0"/>
              <a:ea typeface="Times New Roman"/>
              <a:cs typeface="Arial" panose="020B0604020202020204" pitchFamily="34" charset="0"/>
            </a:endParaRPr>
          </a:p>
        </p:txBody>
      </p:sp>
      <p:sp>
        <p:nvSpPr>
          <p:cNvPr id="23" name="Oval 22"/>
          <p:cNvSpPr/>
          <p:nvPr/>
        </p:nvSpPr>
        <p:spPr>
          <a:xfrm rot="5400000">
            <a:off x="862296" y="2529165"/>
            <a:ext cx="2970033" cy="641393"/>
          </a:xfrm>
          <a:prstGeom prst="ellipse">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spcBef>
                <a:spcPts val="640"/>
              </a:spcBef>
            </a:pPr>
            <a:r>
              <a:rPr lang="en-US" sz="2400" dirty="0" smtClean="0">
                <a:solidFill>
                  <a:srgbClr val="000000"/>
                </a:solidFill>
                <a:latin typeface="Arial" panose="020B0604020202020204" pitchFamily="34" charset="0"/>
                <a:ea typeface="Times New Roman"/>
                <a:cs typeface="Arial" panose="020B0604020202020204" pitchFamily="34" charset="0"/>
              </a:rPr>
              <a:t>Civil Society</a:t>
            </a:r>
            <a:endParaRPr lang="en-US" sz="2400" dirty="0">
              <a:solidFill>
                <a:srgbClr val="000000"/>
              </a:solidFill>
              <a:latin typeface="Arial" panose="020B0604020202020204" pitchFamily="34" charset="0"/>
              <a:ea typeface="Times New Roman"/>
              <a:cs typeface="Arial" panose="020B0604020202020204" pitchFamily="34" charset="0"/>
            </a:endParaRPr>
          </a:p>
        </p:txBody>
      </p:sp>
      <p:sp>
        <p:nvSpPr>
          <p:cNvPr id="24" name="Oval 23"/>
          <p:cNvSpPr/>
          <p:nvPr/>
        </p:nvSpPr>
        <p:spPr>
          <a:xfrm rot="5400000">
            <a:off x="7603" y="2535920"/>
            <a:ext cx="2970033" cy="641393"/>
          </a:xfrm>
          <a:prstGeom prst="ellipse">
            <a:avLst/>
          </a:prstGeom>
          <a:solidFill>
            <a:srgbClr val="C0B2E5">
              <a:alpha val="76140"/>
            </a:srgbClr>
          </a:solidFill>
          <a:ln w="9525" cap="flat" cmpd="sng">
            <a:solidFill>
              <a:srgbClr val="8E7CC3"/>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spcBef>
                <a:spcPts val="640"/>
              </a:spcBef>
            </a:pPr>
            <a:r>
              <a:rPr lang="en-US" sz="2400" dirty="0" smtClean="0">
                <a:solidFill>
                  <a:srgbClr val="000000"/>
                </a:solidFill>
                <a:latin typeface="Arial" panose="020B0604020202020204" pitchFamily="34" charset="0"/>
                <a:ea typeface="Times New Roman"/>
                <a:cs typeface="Arial" panose="020B0604020202020204" pitchFamily="34" charset="0"/>
              </a:rPr>
              <a:t>Government</a:t>
            </a:r>
            <a:endParaRPr lang="en-US" sz="2400" dirty="0">
              <a:solidFill>
                <a:srgbClr val="000000"/>
              </a:solidFill>
              <a:latin typeface="Arial" panose="020B0604020202020204" pitchFamily="34" charset="0"/>
              <a:ea typeface="Times New Roman"/>
              <a:cs typeface="Arial" panose="020B0604020202020204" pitchFamily="34" charset="0"/>
            </a:endParaRPr>
          </a:p>
        </p:txBody>
      </p:sp>
      <p:sp>
        <p:nvSpPr>
          <p:cNvPr id="3" name="Title 2"/>
          <p:cNvSpPr>
            <a:spLocks noGrp="1"/>
          </p:cNvSpPr>
          <p:nvPr>
            <p:ph type="title"/>
          </p:nvPr>
        </p:nvSpPr>
        <p:spPr/>
        <p:txBody>
          <a:bodyPr/>
          <a:lstStyle/>
          <a:p>
            <a:r>
              <a:rPr lang="en-GB" smtClean="0"/>
              <a:t>Governance Facets and Levels</a:t>
            </a:r>
            <a:endParaRPr lang="en-GB" dirty="0"/>
          </a:p>
        </p:txBody>
      </p:sp>
    </p:spTree>
    <p:extLst>
      <p:ext uri="{BB962C8B-B14F-4D97-AF65-F5344CB8AC3E}">
        <p14:creationId xmlns:p14="http://schemas.microsoft.com/office/powerpoint/2010/main" val="1442198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9"/>
        <p:cNvGrpSpPr/>
        <p:nvPr/>
      </p:nvGrpSpPr>
      <p:grpSpPr>
        <a:xfrm>
          <a:off x="0" y="0"/>
          <a:ext cx="0" cy="0"/>
          <a:chOff x="0" y="0"/>
          <a:chExt cx="0" cy="0"/>
        </a:xfrm>
      </p:grpSpPr>
      <p:sp>
        <p:nvSpPr>
          <p:cNvPr id="143" name="Google Shape;143;p28"/>
          <p:cNvSpPr txBox="1"/>
          <p:nvPr/>
        </p:nvSpPr>
        <p:spPr>
          <a:xfrm>
            <a:off x="3864675" y="2563142"/>
            <a:ext cx="5084400" cy="2104674"/>
          </a:xfrm>
          <a:prstGeom prst="rect">
            <a:avLst/>
          </a:prstGeom>
          <a:solidFill>
            <a:srgbClr val="FFFFFF">
              <a:alpha val="5373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dirty="0">
                <a:solidFill>
                  <a:schemeClr val="dk1"/>
                </a:solidFill>
                <a:latin typeface="Arial" panose="020B0604020202020204" pitchFamily="34" charset="0"/>
                <a:ea typeface="Times New Roman"/>
                <a:cs typeface="Arial" panose="020B0604020202020204" pitchFamily="34" charset="0"/>
                <a:sym typeface="Times New Roman"/>
              </a:rPr>
              <a:t>Transboundary </a:t>
            </a:r>
            <a:r>
              <a:rPr lang="en" sz="1600" b="1" dirty="0" smtClean="0">
                <a:solidFill>
                  <a:schemeClr val="dk1"/>
                </a:solidFill>
                <a:latin typeface="Arial" panose="020B0604020202020204" pitchFamily="34" charset="0"/>
                <a:ea typeface="Times New Roman"/>
                <a:cs typeface="Arial" panose="020B0604020202020204" pitchFamily="34" charset="0"/>
                <a:sym typeface="Times New Roman"/>
              </a:rPr>
              <a:t>Governance</a:t>
            </a:r>
            <a:endParaRPr sz="1600" b="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ctr" rtl="0">
              <a:lnSpc>
                <a:spcPct val="115000"/>
              </a:lnSpc>
              <a:spcBef>
                <a:spcPts val="0"/>
              </a:spcBef>
              <a:spcAft>
                <a:spcPts val="0"/>
              </a:spcAft>
              <a:buNone/>
            </a:pPr>
            <a:endParaRPr sz="10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330200" rtl="0">
              <a:lnSpc>
                <a:spcPct val="115000"/>
              </a:lnSpc>
              <a:spcBef>
                <a:spcPts val="0"/>
              </a:spcBef>
              <a:spcAft>
                <a:spcPts val="0"/>
              </a:spcAft>
              <a:buClr>
                <a:schemeClr val="dk1"/>
              </a:buClr>
              <a:buSzPts val="1600"/>
              <a:buFont typeface="Times New Roman"/>
              <a:buChar char="●"/>
            </a:pP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Form of Shared Governance</a:t>
            </a:r>
          </a:p>
          <a:p>
            <a:pPr marL="457200" lvl="0" indent="-330200" rtl="0">
              <a:lnSpc>
                <a:spcPct val="115000"/>
              </a:lnSpc>
              <a:spcBef>
                <a:spcPts val="0"/>
              </a:spcBef>
              <a:spcAft>
                <a:spcPts val="0"/>
              </a:spcAft>
              <a:buClr>
                <a:schemeClr val="dk1"/>
              </a:buClr>
              <a:buSzPts val="1600"/>
              <a:buFont typeface="Times New Roman"/>
              <a:buChar char="●"/>
            </a:pP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Involves </a:t>
            </a:r>
            <a:r>
              <a:rPr lang="en" sz="1600" dirty="0">
                <a:solidFill>
                  <a:schemeClr val="dk1"/>
                </a:solidFill>
                <a:latin typeface="Arial" panose="020B0604020202020204" pitchFamily="34" charset="0"/>
                <a:ea typeface="Times New Roman"/>
                <a:cs typeface="Arial" panose="020B0604020202020204" pitchFamily="34" charset="0"/>
                <a:sym typeface="Times New Roman"/>
              </a:rPr>
              <a:t>actors from two or more countries</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330200" rtl="0">
              <a:lnSpc>
                <a:spcPct val="115000"/>
              </a:lnSpc>
              <a:spcBef>
                <a:spcPts val="0"/>
              </a:spcBef>
              <a:spcAft>
                <a:spcPts val="0"/>
              </a:spcAft>
              <a:buClr>
                <a:schemeClr val="dk1"/>
              </a:buClr>
              <a:buSzPts val="1600"/>
              <a:buFont typeface="Times New Roman"/>
              <a:buChar char="●"/>
            </a:pP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Includes </a:t>
            </a:r>
            <a:r>
              <a:rPr lang="en" sz="1600" dirty="0">
                <a:solidFill>
                  <a:schemeClr val="dk1"/>
                </a:solidFill>
                <a:latin typeface="Arial" panose="020B0604020202020204" pitchFamily="34" charset="0"/>
                <a:ea typeface="Times New Roman"/>
                <a:cs typeface="Arial" panose="020B0604020202020204" pitchFamily="34" charset="0"/>
                <a:sym typeface="Times New Roman"/>
              </a:rPr>
              <a:t>formal or informal arrangements and initiatives between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multiple actors</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330200" rtl="0">
              <a:lnSpc>
                <a:spcPct val="115000"/>
              </a:lnSpc>
              <a:spcBef>
                <a:spcPts val="0"/>
              </a:spcBef>
              <a:spcAft>
                <a:spcPts val="0"/>
              </a:spcAft>
              <a:buClr>
                <a:schemeClr val="dk1"/>
              </a:buClr>
              <a:buSzPts val="1600"/>
              <a:buFont typeface="Times New Roman"/>
              <a:buChar char="●"/>
            </a:pP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Utilizes multiple levels of authority</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145" name="Google Shape;145;p28"/>
          <p:cNvSpPr txBox="1"/>
          <p:nvPr/>
        </p:nvSpPr>
        <p:spPr>
          <a:xfrm>
            <a:off x="3864675" y="1197876"/>
            <a:ext cx="5084400" cy="1145700"/>
          </a:xfrm>
          <a:prstGeom prst="rect">
            <a:avLst/>
          </a:prstGeom>
          <a:solidFill>
            <a:srgbClr val="CCBDF3">
              <a:alpha val="80380"/>
            </a:srgbClr>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600" b="1" dirty="0">
                <a:solidFill>
                  <a:schemeClr val="dk1"/>
                </a:solidFill>
                <a:latin typeface="Arial" panose="020B0604020202020204" pitchFamily="34" charset="0"/>
                <a:ea typeface="Times New Roman"/>
                <a:cs typeface="Arial" panose="020B0604020202020204" pitchFamily="34" charset="0"/>
                <a:sym typeface="Times New Roman"/>
              </a:rPr>
              <a:t>Shared Governance:</a:t>
            </a:r>
            <a:r>
              <a:rPr lang="en" sz="1600" dirty="0">
                <a:solidFill>
                  <a:schemeClr val="dk1"/>
                </a:solidFill>
                <a:latin typeface="Arial" panose="020B0604020202020204" pitchFamily="34" charset="0"/>
                <a:ea typeface="Times New Roman"/>
                <a:cs typeface="Arial" panose="020B0604020202020204" pitchFamily="34" charset="0"/>
                <a:sym typeface="Times New Roman"/>
              </a:rPr>
              <a:t> concerns the sharing of power, authority and responsibility between various actors in the process of making relevant </a:t>
            </a:r>
            <a:r>
              <a:rPr lang="en" sz="1600" dirty="0" smtClean="0">
                <a:solidFill>
                  <a:schemeClr val="dk1"/>
                </a:solidFill>
                <a:latin typeface="Arial" panose="020B0604020202020204" pitchFamily="34" charset="0"/>
                <a:ea typeface="Times New Roman"/>
                <a:cs typeface="Arial" panose="020B0604020202020204" pitchFamily="34" charset="0"/>
                <a:sym typeface="Times New Roman"/>
              </a:rPr>
              <a:t>decisions</a:t>
            </a:r>
            <a:endParaRPr sz="1600" dirty="0">
              <a:solidFill>
                <a:schemeClr val="dk1"/>
              </a:solidFill>
              <a:latin typeface="Arial" panose="020B0604020202020204" pitchFamily="34" charset="0"/>
              <a:ea typeface="Times New Roman"/>
              <a:cs typeface="Arial" panose="020B0604020202020204" pitchFamily="34" charset="0"/>
              <a:sym typeface="Times New Roman"/>
            </a:endParaRPr>
          </a:p>
        </p:txBody>
      </p:sp>
      <p:pic>
        <p:nvPicPr>
          <p:cNvPr id="7" name="Google Shape;188;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4200" y="1579925"/>
            <a:ext cx="3559875" cy="2669906"/>
          </a:xfrm>
          <a:prstGeom prst="rect">
            <a:avLst/>
          </a:prstGeom>
          <a:noFill/>
          <a:ln>
            <a:noFill/>
          </a:ln>
        </p:spPr>
      </p:pic>
      <p:sp>
        <p:nvSpPr>
          <p:cNvPr id="2" name="Title 1"/>
          <p:cNvSpPr>
            <a:spLocks noGrp="1"/>
          </p:cNvSpPr>
          <p:nvPr>
            <p:ph type="title"/>
          </p:nvPr>
        </p:nvSpPr>
        <p:spPr/>
        <p:txBody>
          <a:bodyPr/>
          <a:lstStyle/>
          <a:p>
            <a:r>
              <a:rPr lang="en-GB" smtClean="0"/>
              <a:t>Transboundary Conservation Governance </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1145</TotalTime>
  <Words>5213</Words>
  <Application>Microsoft Macintosh PowerPoint</Application>
  <PresentationFormat>On-screen Show (16:9)</PresentationFormat>
  <Paragraphs>468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Calibri</vt:lpstr>
      <vt:lpstr>Custom Design</vt:lpstr>
      <vt:lpstr>Transboundary Conservation Areas</vt:lpstr>
      <vt:lpstr>Factors of Success</vt:lpstr>
      <vt:lpstr>Lesson Overview &amp; Goals</vt:lpstr>
      <vt:lpstr>Governance Definition and Concepts </vt:lpstr>
      <vt:lpstr>Governance Definition and Concepts </vt:lpstr>
      <vt:lpstr>Governance versus Management</vt:lpstr>
      <vt:lpstr>Types of Governance</vt:lpstr>
      <vt:lpstr>Governance Facets and Levels</vt:lpstr>
      <vt:lpstr>Transboundary Conservation Governance </vt:lpstr>
      <vt:lpstr>Characteristics of Transboundary Governance</vt:lpstr>
      <vt:lpstr>Governance Implications of TBCAs</vt:lpstr>
      <vt:lpstr>Characteristics of Effective Transboundary Conservation Governance</vt:lpstr>
      <vt:lpstr>Models of Transboundary Governance</vt:lpstr>
      <vt:lpstr>Formal Transboundary Governance </vt:lpstr>
      <vt:lpstr>China-Mongolia-Russia Dauria International Protected Area: Formal Transboundary Governance</vt:lpstr>
      <vt:lpstr>Informal Transboundary Governance </vt:lpstr>
      <vt:lpstr>FORMADAT in the Highlands of Borneo: Informal Transboundary Governance</vt:lpstr>
      <vt:lpstr>Implementing Transboundary Conservation Governance in Practice</vt:lpstr>
      <vt:lpstr>Implementing Transboundary Conservation Governance in Practice</vt:lpstr>
      <vt:lpstr>Discussion</vt:lpstr>
      <vt:lpstr>Transboundary Conservation Areas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SLOBODIAN Lydia</dc:creator>
  <cp:lastModifiedBy>Microsoft Office User</cp:lastModifiedBy>
  <cp:revision>189</cp:revision>
  <dcterms:modified xsi:type="dcterms:W3CDTF">2019-06-03T11:26:03Z</dcterms:modified>
</cp:coreProperties>
</file>